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64"/>
  </p:notesMasterIdLst>
  <p:sldIdLst>
    <p:sldId id="276" r:id="rId2"/>
    <p:sldId id="256" r:id="rId3"/>
    <p:sldId id="375" r:id="rId4"/>
    <p:sldId id="379" r:id="rId5"/>
    <p:sldId id="381" r:id="rId6"/>
    <p:sldId id="384" r:id="rId7"/>
    <p:sldId id="386" r:id="rId8"/>
    <p:sldId id="385" r:id="rId9"/>
    <p:sldId id="388" r:id="rId10"/>
    <p:sldId id="392" r:id="rId11"/>
    <p:sldId id="401" r:id="rId12"/>
    <p:sldId id="393" r:id="rId13"/>
    <p:sldId id="389" r:id="rId14"/>
    <p:sldId id="358" r:id="rId15"/>
    <p:sldId id="362" r:id="rId16"/>
    <p:sldId id="363" r:id="rId17"/>
    <p:sldId id="364" r:id="rId18"/>
    <p:sldId id="357" r:id="rId19"/>
    <p:sldId id="365" r:id="rId20"/>
    <p:sldId id="404" r:id="rId21"/>
    <p:sldId id="405" r:id="rId22"/>
    <p:sldId id="406" r:id="rId23"/>
    <p:sldId id="402" r:id="rId24"/>
    <p:sldId id="395" r:id="rId25"/>
    <p:sldId id="390" r:id="rId26"/>
    <p:sldId id="407" r:id="rId27"/>
    <p:sldId id="416" r:id="rId28"/>
    <p:sldId id="391" r:id="rId29"/>
    <p:sldId id="394" r:id="rId30"/>
    <p:sldId id="413" r:id="rId31"/>
    <p:sldId id="387" r:id="rId32"/>
    <p:sldId id="403" r:id="rId33"/>
    <p:sldId id="377" r:id="rId34"/>
    <p:sldId id="378" r:id="rId35"/>
    <p:sldId id="382" r:id="rId36"/>
    <p:sldId id="356" r:id="rId37"/>
    <p:sldId id="360" r:id="rId38"/>
    <p:sldId id="411" r:id="rId39"/>
    <p:sldId id="408" r:id="rId40"/>
    <p:sldId id="409" r:id="rId41"/>
    <p:sldId id="367" r:id="rId42"/>
    <p:sldId id="368" r:id="rId43"/>
    <p:sldId id="369" r:id="rId44"/>
    <p:sldId id="412" r:id="rId45"/>
    <p:sldId id="366" r:id="rId46"/>
    <p:sldId id="383" r:id="rId47"/>
    <p:sldId id="371" r:id="rId48"/>
    <p:sldId id="370" r:id="rId49"/>
    <p:sldId id="414" r:id="rId50"/>
    <p:sldId id="372" r:id="rId51"/>
    <p:sldId id="399" r:id="rId52"/>
    <p:sldId id="376" r:id="rId53"/>
    <p:sldId id="415" r:id="rId54"/>
    <p:sldId id="398" r:id="rId55"/>
    <p:sldId id="396" r:id="rId56"/>
    <p:sldId id="397" r:id="rId57"/>
    <p:sldId id="400" r:id="rId58"/>
    <p:sldId id="359" r:id="rId59"/>
    <p:sldId id="361" r:id="rId60"/>
    <p:sldId id="355" r:id="rId61"/>
    <p:sldId id="410" r:id="rId62"/>
    <p:sldId id="318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6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7"/>
    <p:restoredTop sz="92101"/>
  </p:normalViewPr>
  <p:slideViewPr>
    <p:cSldViewPr snapToGrid="0" snapToObjects="1">
      <p:cViewPr>
        <p:scale>
          <a:sx n="100" d="100"/>
          <a:sy n="100" d="100"/>
        </p:scale>
        <p:origin x="3240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7BD194-8154-433B-A1BF-FA8C92426C0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DE20BF-A804-44FE-A169-4A2108C051E1}">
      <dgm:prSet/>
      <dgm:spPr/>
      <dgm:t>
        <a:bodyPr/>
        <a:lstStyle/>
        <a:p>
          <a:r>
            <a:rPr lang="en-US" dirty="0"/>
            <a:t>Install malicious software (Malware/Trojans)</a:t>
          </a:r>
        </a:p>
      </dgm:t>
    </dgm:pt>
    <dgm:pt modelId="{612DD6C3-990B-4937-9477-42D9A58F12DF}" type="parTrans" cxnId="{797D38B3-8491-4CD5-A17E-BCFC566A4766}">
      <dgm:prSet/>
      <dgm:spPr/>
      <dgm:t>
        <a:bodyPr/>
        <a:lstStyle/>
        <a:p>
          <a:endParaRPr lang="en-US"/>
        </a:p>
      </dgm:t>
    </dgm:pt>
    <dgm:pt modelId="{F9EDF930-2469-4583-B242-9670DC23A536}" type="sibTrans" cxnId="{797D38B3-8491-4CD5-A17E-BCFC566A4766}">
      <dgm:prSet/>
      <dgm:spPr/>
      <dgm:t>
        <a:bodyPr/>
        <a:lstStyle/>
        <a:p>
          <a:endParaRPr lang="en-US"/>
        </a:p>
      </dgm:t>
    </dgm:pt>
    <dgm:pt modelId="{7D1DAFD6-2534-5949-9C88-E3BB3C1A3CAF}">
      <dgm:prSet/>
      <dgm:spPr/>
      <dgm:t>
        <a:bodyPr/>
        <a:lstStyle/>
        <a:p>
          <a:r>
            <a:rPr lang="en-US" dirty="0"/>
            <a:t>Use their cloud services to store sensitive data (Shadow IT)</a:t>
          </a:r>
        </a:p>
      </dgm:t>
    </dgm:pt>
    <dgm:pt modelId="{A83FB6CC-406C-7E44-97F0-40B7C4C8C167}" type="parTrans" cxnId="{1D006F0D-023F-5D4F-AC2C-E2652B8E4B30}">
      <dgm:prSet/>
      <dgm:spPr/>
      <dgm:t>
        <a:bodyPr/>
        <a:lstStyle/>
        <a:p>
          <a:endParaRPr lang="en-GB"/>
        </a:p>
      </dgm:t>
    </dgm:pt>
    <dgm:pt modelId="{0226A0B3-7309-6E4B-AF70-EF633EEB239E}" type="sibTrans" cxnId="{1D006F0D-023F-5D4F-AC2C-E2652B8E4B30}">
      <dgm:prSet/>
      <dgm:spPr/>
      <dgm:t>
        <a:bodyPr/>
        <a:lstStyle/>
        <a:p>
          <a:endParaRPr lang="en-GB"/>
        </a:p>
      </dgm:t>
    </dgm:pt>
    <dgm:pt modelId="{B4A106B6-F1CC-7445-91D3-96FFB4B83E79}">
      <dgm:prSet/>
      <dgm:spPr/>
      <dgm:t>
        <a:bodyPr/>
        <a:lstStyle/>
        <a:p>
          <a:r>
            <a:rPr lang="en-US" dirty="0"/>
            <a:t>Logon into sites that look legitimate (Phishing)</a:t>
          </a:r>
        </a:p>
      </dgm:t>
    </dgm:pt>
    <dgm:pt modelId="{3DF54FF3-E072-674E-83B2-721C5E16ABB4}" type="parTrans" cxnId="{0794CBF1-3B8C-314D-84CE-3B7B11F3FBDA}">
      <dgm:prSet/>
      <dgm:spPr/>
      <dgm:t>
        <a:bodyPr/>
        <a:lstStyle/>
        <a:p>
          <a:endParaRPr lang="en-GB"/>
        </a:p>
      </dgm:t>
    </dgm:pt>
    <dgm:pt modelId="{F3E5F8C7-D354-4E47-8FDB-296F795814D6}" type="sibTrans" cxnId="{0794CBF1-3B8C-314D-84CE-3B7B11F3FBDA}">
      <dgm:prSet/>
      <dgm:spPr/>
      <dgm:t>
        <a:bodyPr/>
        <a:lstStyle/>
        <a:p>
          <a:endParaRPr lang="en-GB"/>
        </a:p>
      </dgm:t>
    </dgm:pt>
    <dgm:pt modelId="{FEC9F4C3-5F33-7744-A0DD-3B44AA8342B4}" type="pres">
      <dgm:prSet presAssocID="{617BD194-8154-433B-A1BF-FA8C92426C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1C2786-D883-5746-BE6B-5ECD530CD205}" type="pres">
      <dgm:prSet presAssocID="{CDDE20BF-A804-44FE-A169-4A2108C051E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65EE7-20C0-584F-9B02-1B5CB5394C40}" type="pres">
      <dgm:prSet presAssocID="{F9EDF930-2469-4583-B242-9670DC23A536}" presName="sibTrans" presStyleCnt="0"/>
      <dgm:spPr/>
    </dgm:pt>
    <dgm:pt modelId="{A78966FE-88BE-6649-A392-C1D3D47F3180}" type="pres">
      <dgm:prSet presAssocID="{B4A106B6-F1CC-7445-91D3-96FFB4B83E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102741-4816-B044-BE04-7CE5CA316968}" type="pres">
      <dgm:prSet presAssocID="{F3E5F8C7-D354-4E47-8FDB-296F795814D6}" presName="sibTrans" presStyleCnt="0"/>
      <dgm:spPr/>
    </dgm:pt>
    <dgm:pt modelId="{2BC44307-2D4B-554E-9070-BA1193994339}" type="pres">
      <dgm:prSet presAssocID="{7D1DAFD6-2534-5949-9C88-E3BB3C1A3C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F87555-2368-E84C-8DA1-B0D8961729F0}" type="presOf" srcId="{B4A106B6-F1CC-7445-91D3-96FFB4B83E79}" destId="{A78966FE-88BE-6649-A392-C1D3D47F3180}" srcOrd="0" destOrd="0" presId="urn:microsoft.com/office/officeart/2005/8/layout/default"/>
    <dgm:cxn modelId="{FBFF1489-CE0D-4640-B7E7-B44C1BFFB9EC}" type="presOf" srcId="{CDDE20BF-A804-44FE-A169-4A2108C051E1}" destId="{441C2786-D883-5746-BE6B-5ECD530CD205}" srcOrd="0" destOrd="0" presId="urn:microsoft.com/office/officeart/2005/8/layout/default"/>
    <dgm:cxn modelId="{1D006F0D-023F-5D4F-AC2C-E2652B8E4B30}" srcId="{617BD194-8154-433B-A1BF-FA8C92426C05}" destId="{7D1DAFD6-2534-5949-9C88-E3BB3C1A3CAF}" srcOrd="2" destOrd="0" parTransId="{A83FB6CC-406C-7E44-97F0-40B7C4C8C167}" sibTransId="{0226A0B3-7309-6E4B-AF70-EF633EEB239E}"/>
    <dgm:cxn modelId="{B70E8FC2-C84C-C74E-BAC7-EED18B7F24AF}" type="presOf" srcId="{7D1DAFD6-2534-5949-9C88-E3BB3C1A3CAF}" destId="{2BC44307-2D4B-554E-9070-BA1193994339}" srcOrd="0" destOrd="0" presId="urn:microsoft.com/office/officeart/2005/8/layout/default"/>
    <dgm:cxn modelId="{F9D7DA7A-4448-D64A-9195-B5FE3B4607E3}" type="presOf" srcId="{617BD194-8154-433B-A1BF-FA8C92426C05}" destId="{FEC9F4C3-5F33-7744-A0DD-3B44AA8342B4}" srcOrd="0" destOrd="0" presId="urn:microsoft.com/office/officeart/2005/8/layout/default"/>
    <dgm:cxn modelId="{797D38B3-8491-4CD5-A17E-BCFC566A4766}" srcId="{617BD194-8154-433B-A1BF-FA8C92426C05}" destId="{CDDE20BF-A804-44FE-A169-4A2108C051E1}" srcOrd="0" destOrd="0" parTransId="{612DD6C3-990B-4937-9477-42D9A58F12DF}" sibTransId="{F9EDF930-2469-4583-B242-9670DC23A536}"/>
    <dgm:cxn modelId="{0794CBF1-3B8C-314D-84CE-3B7B11F3FBDA}" srcId="{617BD194-8154-433B-A1BF-FA8C92426C05}" destId="{B4A106B6-F1CC-7445-91D3-96FFB4B83E79}" srcOrd="1" destOrd="0" parTransId="{3DF54FF3-E072-674E-83B2-721C5E16ABB4}" sibTransId="{F3E5F8C7-D354-4E47-8FDB-296F795814D6}"/>
    <dgm:cxn modelId="{B4917559-48F4-2143-BEBE-EDD66FC3D072}" type="presParOf" srcId="{FEC9F4C3-5F33-7744-A0DD-3B44AA8342B4}" destId="{441C2786-D883-5746-BE6B-5ECD530CD205}" srcOrd="0" destOrd="0" presId="urn:microsoft.com/office/officeart/2005/8/layout/default"/>
    <dgm:cxn modelId="{3D30878C-804F-664F-BB14-67D49FC312CC}" type="presParOf" srcId="{FEC9F4C3-5F33-7744-A0DD-3B44AA8342B4}" destId="{41365EE7-20C0-584F-9B02-1B5CB5394C40}" srcOrd="1" destOrd="0" presId="urn:microsoft.com/office/officeart/2005/8/layout/default"/>
    <dgm:cxn modelId="{296CD4FE-A411-7044-9079-CD68B8619F32}" type="presParOf" srcId="{FEC9F4C3-5F33-7744-A0DD-3B44AA8342B4}" destId="{A78966FE-88BE-6649-A392-C1D3D47F3180}" srcOrd="2" destOrd="0" presId="urn:microsoft.com/office/officeart/2005/8/layout/default"/>
    <dgm:cxn modelId="{DBF0A50F-2F70-EB4D-A566-673E84F0FB2F}" type="presParOf" srcId="{FEC9F4C3-5F33-7744-A0DD-3B44AA8342B4}" destId="{24102741-4816-B044-BE04-7CE5CA316968}" srcOrd="3" destOrd="0" presId="urn:microsoft.com/office/officeart/2005/8/layout/default"/>
    <dgm:cxn modelId="{46AE71DF-8711-AF4E-96C2-0667457701AC}" type="presParOf" srcId="{FEC9F4C3-5F33-7744-A0DD-3B44AA8342B4}" destId="{2BC44307-2D4B-554E-9070-BA119399433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503B18-6C2E-A946-AC05-496D7C03EFD5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E3E80CA4-31AF-4A4A-9E53-D07903572990}">
      <dgm:prSet phldrT="[Text]"/>
      <dgm:spPr/>
      <dgm:t>
        <a:bodyPr/>
        <a:lstStyle/>
        <a:p>
          <a:r>
            <a:rPr lang="en-GB" dirty="0"/>
            <a:t>Take Over:</a:t>
          </a:r>
        </a:p>
      </dgm:t>
    </dgm:pt>
    <dgm:pt modelId="{432A6F8F-DFE9-5343-9EF0-7DC28DBAB2BC}" type="parTrans" cxnId="{AE89CF4B-F7DB-584C-9325-DA4996FC7F00}">
      <dgm:prSet/>
      <dgm:spPr/>
      <dgm:t>
        <a:bodyPr/>
        <a:lstStyle/>
        <a:p>
          <a:endParaRPr lang="en-GB"/>
        </a:p>
      </dgm:t>
    </dgm:pt>
    <dgm:pt modelId="{16B7B169-5A76-644E-BDF3-CFFE8422BC60}" type="sibTrans" cxnId="{AE89CF4B-F7DB-584C-9325-DA4996FC7F00}">
      <dgm:prSet/>
      <dgm:spPr/>
      <dgm:t>
        <a:bodyPr/>
        <a:lstStyle/>
        <a:p>
          <a:endParaRPr lang="en-GB"/>
        </a:p>
      </dgm:t>
    </dgm:pt>
    <dgm:pt modelId="{2E07D797-8C1E-D743-A7FC-D9F3DABD5EF1}">
      <dgm:prSet phldrT="[Text]"/>
      <dgm:spPr/>
      <dgm:t>
        <a:bodyPr/>
        <a:lstStyle/>
        <a:p>
          <a:r>
            <a:rPr lang="en-GB" dirty="0"/>
            <a:t>Change the details</a:t>
          </a:r>
        </a:p>
      </dgm:t>
    </dgm:pt>
    <dgm:pt modelId="{0079DA1F-64FD-C245-85C5-1B1152A405DA}" type="parTrans" cxnId="{6F83F5DD-2BDB-B647-BAA3-417FA23BCFF9}">
      <dgm:prSet/>
      <dgm:spPr/>
      <dgm:t>
        <a:bodyPr/>
        <a:lstStyle/>
        <a:p>
          <a:endParaRPr lang="en-GB"/>
        </a:p>
      </dgm:t>
    </dgm:pt>
    <dgm:pt modelId="{76F36113-5EEC-A445-B3E1-F2F048B28B16}" type="sibTrans" cxnId="{6F83F5DD-2BDB-B647-BAA3-417FA23BCFF9}">
      <dgm:prSet/>
      <dgm:spPr/>
      <dgm:t>
        <a:bodyPr/>
        <a:lstStyle/>
        <a:p>
          <a:endParaRPr lang="en-GB"/>
        </a:p>
      </dgm:t>
    </dgm:pt>
    <dgm:pt modelId="{963CED65-4583-6048-A9D9-ADA91B670BB3}">
      <dgm:prSet phldrT="[Text]"/>
      <dgm:spPr/>
      <dgm:t>
        <a:bodyPr/>
        <a:lstStyle/>
        <a:p>
          <a:r>
            <a:rPr lang="en-GB" dirty="0"/>
            <a:t>Change the password</a:t>
          </a:r>
        </a:p>
      </dgm:t>
    </dgm:pt>
    <dgm:pt modelId="{1FC39D72-D7DE-D04B-8E79-9B36C86B5E1A}" type="parTrans" cxnId="{E4BCAA03-8D10-2B42-BA67-B0FD3B2F7E58}">
      <dgm:prSet/>
      <dgm:spPr/>
      <dgm:t>
        <a:bodyPr/>
        <a:lstStyle/>
        <a:p>
          <a:endParaRPr lang="en-GB"/>
        </a:p>
      </dgm:t>
    </dgm:pt>
    <dgm:pt modelId="{40AEEFF2-D164-C54A-A6DD-3348C63B1597}" type="sibTrans" cxnId="{E4BCAA03-8D10-2B42-BA67-B0FD3B2F7E58}">
      <dgm:prSet/>
      <dgm:spPr/>
      <dgm:t>
        <a:bodyPr/>
        <a:lstStyle/>
        <a:p>
          <a:endParaRPr lang="en-GB"/>
        </a:p>
      </dgm:t>
    </dgm:pt>
    <dgm:pt modelId="{D475C8E1-CB5D-8949-A66E-7DF0A2FDFE61}">
      <dgm:prSet phldrT="[Text]"/>
      <dgm:spPr/>
      <dgm:t>
        <a:bodyPr/>
        <a:lstStyle/>
        <a:p>
          <a:r>
            <a:rPr lang="en-GB" dirty="0"/>
            <a:t>Sell the account access</a:t>
          </a:r>
        </a:p>
      </dgm:t>
    </dgm:pt>
    <dgm:pt modelId="{F906E819-B360-954C-93F9-4EEDCC4B2BB4}" type="parTrans" cxnId="{7E05A7A5-B519-1C4D-ABCA-21DB499C6292}">
      <dgm:prSet/>
      <dgm:spPr/>
      <dgm:t>
        <a:bodyPr/>
        <a:lstStyle/>
        <a:p>
          <a:endParaRPr lang="en-GB"/>
        </a:p>
      </dgm:t>
    </dgm:pt>
    <dgm:pt modelId="{496D35DB-3872-8E42-9DD2-BD8C39C62C8E}" type="sibTrans" cxnId="{7E05A7A5-B519-1C4D-ABCA-21DB499C6292}">
      <dgm:prSet/>
      <dgm:spPr/>
      <dgm:t>
        <a:bodyPr/>
        <a:lstStyle/>
        <a:p>
          <a:endParaRPr lang="en-GB"/>
        </a:p>
      </dgm:t>
    </dgm:pt>
    <dgm:pt modelId="{39F54773-3344-3341-A352-AF04350FE1FC}" type="pres">
      <dgm:prSet presAssocID="{93503B18-6C2E-A946-AC05-496D7C03EFD5}" presName="Name0" presStyleCnt="0">
        <dgm:presLayoutVars>
          <dgm:dir/>
          <dgm:animLvl val="lvl"/>
          <dgm:resizeHandles val="exact"/>
        </dgm:presLayoutVars>
      </dgm:prSet>
      <dgm:spPr/>
    </dgm:pt>
    <dgm:pt modelId="{54037ADA-121B-EE4C-B9A9-60AF8B446ECC}" type="pres">
      <dgm:prSet presAssocID="{E3E80CA4-31AF-4A4A-9E53-D079035729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73C9D-939F-B948-9B6E-28D7776C80E3}" type="pres">
      <dgm:prSet presAssocID="{16B7B169-5A76-644E-BDF3-CFFE8422BC60}" presName="parTxOnlySpace" presStyleCnt="0"/>
      <dgm:spPr/>
    </dgm:pt>
    <dgm:pt modelId="{7AC17149-D1C7-1842-BDCB-2DC9C9556C05}" type="pres">
      <dgm:prSet presAssocID="{2E07D797-8C1E-D743-A7FC-D9F3DABD5EF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A88EB-BAA3-ED40-B5D0-9351FA89CCC6}" type="pres">
      <dgm:prSet presAssocID="{76F36113-5EEC-A445-B3E1-F2F048B28B16}" presName="parTxOnlySpace" presStyleCnt="0"/>
      <dgm:spPr/>
    </dgm:pt>
    <dgm:pt modelId="{992C1796-F113-8D44-AE05-BB0F57F0368E}" type="pres">
      <dgm:prSet presAssocID="{963CED65-4583-6048-A9D9-ADA91B670BB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CB650-D0EC-1F48-9419-18F5A756F55B}" type="pres">
      <dgm:prSet presAssocID="{40AEEFF2-D164-C54A-A6DD-3348C63B1597}" presName="parTxOnlySpace" presStyleCnt="0"/>
      <dgm:spPr/>
    </dgm:pt>
    <dgm:pt modelId="{9648A1A4-646E-CA4A-8953-245DF08BDAE1}" type="pres">
      <dgm:prSet presAssocID="{D475C8E1-CB5D-8949-A66E-7DF0A2FDFE6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9CF4B-F7DB-584C-9325-DA4996FC7F00}" srcId="{93503B18-6C2E-A946-AC05-496D7C03EFD5}" destId="{E3E80CA4-31AF-4A4A-9E53-D07903572990}" srcOrd="0" destOrd="0" parTransId="{432A6F8F-DFE9-5343-9EF0-7DC28DBAB2BC}" sibTransId="{16B7B169-5A76-644E-BDF3-CFFE8422BC60}"/>
    <dgm:cxn modelId="{7E05A7A5-B519-1C4D-ABCA-21DB499C6292}" srcId="{93503B18-6C2E-A946-AC05-496D7C03EFD5}" destId="{D475C8E1-CB5D-8949-A66E-7DF0A2FDFE61}" srcOrd="3" destOrd="0" parTransId="{F906E819-B360-954C-93F9-4EEDCC4B2BB4}" sibTransId="{496D35DB-3872-8E42-9DD2-BD8C39C62C8E}"/>
    <dgm:cxn modelId="{E4BCAA03-8D10-2B42-BA67-B0FD3B2F7E58}" srcId="{93503B18-6C2E-A946-AC05-496D7C03EFD5}" destId="{963CED65-4583-6048-A9D9-ADA91B670BB3}" srcOrd="2" destOrd="0" parTransId="{1FC39D72-D7DE-D04B-8E79-9B36C86B5E1A}" sibTransId="{40AEEFF2-D164-C54A-A6DD-3348C63B1597}"/>
    <dgm:cxn modelId="{F81A6490-64C5-3048-BE77-80132076EA11}" type="presOf" srcId="{963CED65-4583-6048-A9D9-ADA91B670BB3}" destId="{992C1796-F113-8D44-AE05-BB0F57F0368E}" srcOrd="0" destOrd="0" presId="urn:microsoft.com/office/officeart/2005/8/layout/chevron1"/>
    <dgm:cxn modelId="{D6F01E38-F33F-3149-AE7B-B893A835F42D}" type="presOf" srcId="{E3E80CA4-31AF-4A4A-9E53-D07903572990}" destId="{54037ADA-121B-EE4C-B9A9-60AF8B446ECC}" srcOrd="0" destOrd="0" presId="urn:microsoft.com/office/officeart/2005/8/layout/chevron1"/>
    <dgm:cxn modelId="{1C60C6DC-E5A3-2C43-B5A4-C77D29315C32}" type="presOf" srcId="{93503B18-6C2E-A946-AC05-496D7C03EFD5}" destId="{39F54773-3344-3341-A352-AF04350FE1FC}" srcOrd="0" destOrd="0" presId="urn:microsoft.com/office/officeart/2005/8/layout/chevron1"/>
    <dgm:cxn modelId="{6B388305-F479-6C40-A0F9-AA5E585FF1D3}" type="presOf" srcId="{D475C8E1-CB5D-8949-A66E-7DF0A2FDFE61}" destId="{9648A1A4-646E-CA4A-8953-245DF08BDAE1}" srcOrd="0" destOrd="0" presId="urn:microsoft.com/office/officeart/2005/8/layout/chevron1"/>
    <dgm:cxn modelId="{76371DCB-63BB-7043-9D7E-89982458B5E8}" type="presOf" srcId="{2E07D797-8C1E-D743-A7FC-D9F3DABD5EF1}" destId="{7AC17149-D1C7-1842-BDCB-2DC9C9556C05}" srcOrd="0" destOrd="0" presId="urn:microsoft.com/office/officeart/2005/8/layout/chevron1"/>
    <dgm:cxn modelId="{6F83F5DD-2BDB-B647-BAA3-417FA23BCFF9}" srcId="{93503B18-6C2E-A946-AC05-496D7C03EFD5}" destId="{2E07D797-8C1E-D743-A7FC-D9F3DABD5EF1}" srcOrd="1" destOrd="0" parTransId="{0079DA1F-64FD-C245-85C5-1B1152A405DA}" sibTransId="{76F36113-5EEC-A445-B3E1-F2F048B28B16}"/>
    <dgm:cxn modelId="{82FA7C73-FB1D-5D47-8CA6-912878658EE5}" type="presParOf" srcId="{39F54773-3344-3341-A352-AF04350FE1FC}" destId="{54037ADA-121B-EE4C-B9A9-60AF8B446ECC}" srcOrd="0" destOrd="0" presId="urn:microsoft.com/office/officeart/2005/8/layout/chevron1"/>
    <dgm:cxn modelId="{9859BB00-4E0A-1246-A350-524671111B3B}" type="presParOf" srcId="{39F54773-3344-3341-A352-AF04350FE1FC}" destId="{F5173C9D-939F-B948-9B6E-28D7776C80E3}" srcOrd="1" destOrd="0" presId="urn:microsoft.com/office/officeart/2005/8/layout/chevron1"/>
    <dgm:cxn modelId="{2D70D7E7-5374-5647-97E3-3B7693C72D15}" type="presParOf" srcId="{39F54773-3344-3341-A352-AF04350FE1FC}" destId="{7AC17149-D1C7-1842-BDCB-2DC9C9556C05}" srcOrd="2" destOrd="0" presId="urn:microsoft.com/office/officeart/2005/8/layout/chevron1"/>
    <dgm:cxn modelId="{C61E3DF9-E8E6-B94A-98BD-E92CF16C08DD}" type="presParOf" srcId="{39F54773-3344-3341-A352-AF04350FE1FC}" destId="{2C3A88EB-BAA3-ED40-B5D0-9351FA89CCC6}" srcOrd="3" destOrd="0" presId="urn:microsoft.com/office/officeart/2005/8/layout/chevron1"/>
    <dgm:cxn modelId="{187F1B20-E85D-CF42-9057-FDC00E42144E}" type="presParOf" srcId="{39F54773-3344-3341-A352-AF04350FE1FC}" destId="{992C1796-F113-8D44-AE05-BB0F57F0368E}" srcOrd="4" destOrd="0" presId="urn:microsoft.com/office/officeart/2005/8/layout/chevron1"/>
    <dgm:cxn modelId="{44C42A30-EB8B-5543-9E2B-1E8E3E4BBC12}" type="presParOf" srcId="{39F54773-3344-3341-A352-AF04350FE1FC}" destId="{2E5CB650-D0EC-1F48-9419-18F5A756F55B}" srcOrd="5" destOrd="0" presId="urn:microsoft.com/office/officeart/2005/8/layout/chevron1"/>
    <dgm:cxn modelId="{0D64E6B1-8871-5C46-8B69-D7E4E8F218A8}" type="presParOf" srcId="{39F54773-3344-3341-A352-AF04350FE1FC}" destId="{9648A1A4-646E-CA4A-8953-245DF08BDAE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503B18-6C2E-A946-AC05-496D7C03EFD5}" type="doc">
      <dgm:prSet loTypeId="urn:microsoft.com/office/officeart/2005/8/layout/chevron1" loCatId="" qsTypeId="urn:microsoft.com/office/officeart/2005/8/quickstyle/simple1" qsCatId="simple" csTypeId="urn:microsoft.com/office/officeart/2005/8/colors/accent2_2" csCatId="accent2" phldr="1"/>
      <dgm:spPr/>
    </dgm:pt>
    <dgm:pt modelId="{E3E80CA4-31AF-4A4A-9E53-D07903572990}">
      <dgm:prSet phldrT="[Text]"/>
      <dgm:spPr/>
      <dgm:t>
        <a:bodyPr/>
        <a:lstStyle/>
        <a:p>
          <a:r>
            <a:rPr lang="en-GB" dirty="0"/>
            <a:t>Hijack:</a:t>
          </a:r>
        </a:p>
      </dgm:t>
    </dgm:pt>
    <dgm:pt modelId="{432A6F8F-DFE9-5343-9EF0-7DC28DBAB2BC}" type="parTrans" cxnId="{AE89CF4B-F7DB-584C-9325-DA4996FC7F00}">
      <dgm:prSet/>
      <dgm:spPr/>
      <dgm:t>
        <a:bodyPr/>
        <a:lstStyle/>
        <a:p>
          <a:endParaRPr lang="en-GB"/>
        </a:p>
      </dgm:t>
    </dgm:pt>
    <dgm:pt modelId="{16B7B169-5A76-644E-BDF3-CFFE8422BC60}" type="sibTrans" cxnId="{AE89CF4B-F7DB-584C-9325-DA4996FC7F00}">
      <dgm:prSet/>
      <dgm:spPr/>
      <dgm:t>
        <a:bodyPr/>
        <a:lstStyle/>
        <a:p>
          <a:endParaRPr lang="en-GB"/>
        </a:p>
      </dgm:t>
    </dgm:pt>
    <dgm:pt modelId="{2E07D797-8C1E-D743-A7FC-D9F3DABD5EF1}">
      <dgm:prSet phldrT="[Text]"/>
      <dgm:spPr/>
      <dgm:t>
        <a:bodyPr/>
        <a:lstStyle/>
        <a:p>
          <a:r>
            <a:rPr lang="en-GB" dirty="0"/>
            <a:t>Read the email</a:t>
          </a:r>
        </a:p>
      </dgm:t>
    </dgm:pt>
    <dgm:pt modelId="{0079DA1F-64FD-C245-85C5-1B1152A405DA}" type="parTrans" cxnId="{6F83F5DD-2BDB-B647-BAA3-417FA23BCFF9}">
      <dgm:prSet/>
      <dgm:spPr/>
      <dgm:t>
        <a:bodyPr/>
        <a:lstStyle/>
        <a:p>
          <a:endParaRPr lang="en-GB"/>
        </a:p>
      </dgm:t>
    </dgm:pt>
    <dgm:pt modelId="{76F36113-5EEC-A445-B3E1-F2F048B28B16}" type="sibTrans" cxnId="{6F83F5DD-2BDB-B647-BAA3-417FA23BCFF9}">
      <dgm:prSet/>
      <dgm:spPr/>
      <dgm:t>
        <a:bodyPr/>
        <a:lstStyle/>
        <a:p>
          <a:endParaRPr lang="en-GB"/>
        </a:p>
      </dgm:t>
    </dgm:pt>
    <dgm:pt modelId="{963CED65-4583-6048-A9D9-ADA91B670BB3}">
      <dgm:prSet phldrT="[Text]"/>
      <dgm:spPr/>
      <dgm:t>
        <a:bodyPr/>
        <a:lstStyle/>
        <a:p>
          <a:r>
            <a:rPr lang="en-GB" dirty="0"/>
            <a:t>Leave password untouched</a:t>
          </a:r>
        </a:p>
      </dgm:t>
    </dgm:pt>
    <dgm:pt modelId="{1FC39D72-D7DE-D04B-8E79-9B36C86B5E1A}" type="parTrans" cxnId="{E4BCAA03-8D10-2B42-BA67-B0FD3B2F7E58}">
      <dgm:prSet/>
      <dgm:spPr/>
      <dgm:t>
        <a:bodyPr/>
        <a:lstStyle/>
        <a:p>
          <a:endParaRPr lang="en-GB"/>
        </a:p>
      </dgm:t>
    </dgm:pt>
    <dgm:pt modelId="{40AEEFF2-D164-C54A-A6DD-3348C63B1597}" type="sibTrans" cxnId="{E4BCAA03-8D10-2B42-BA67-B0FD3B2F7E58}">
      <dgm:prSet/>
      <dgm:spPr/>
      <dgm:t>
        <a:bodyPr/>
        <a:lstStyle/>
        <a:p>
          <a:endParaRPr lang="en-GB"/>
        </a:p>
      </dgm:t>
    </dgm:pt>
    <dgm:pt modelId="{D475C8E1-CB5D-8949-A66E-7DF0A2FDFE61}">
      <dgm:prSet phldrT="[Text]"/>
      <dgm:spPr/>
      <dgm:t>
        <a:bodyPr/>
        <a:lstStyle/>
        <a:p>
          <a:r>
            <a:rPr lang="en-GB" dirty="0"/>
            <a:t>Use the account access</a:t>
          </a:r>
        </a:p>
      </dgm:t>
    </dgm:pt>
    <dgm:pt modelId="{F906E819-B360-954C-93F9-4EEDCC4B2BB4}" type="parTrans" cxnId="{7E05A7A5-B519-1C4D-ABCA-21DB499C6292}">
      <dgm:prSet/>
      <dgm:spPr/>
      <dgm:t>
        <a:bodyPr/>
        <a:lstStyle/>
        <a:p>
          <a:endParaRPr lang="en-GB"/>
        </a:p>
      </dgm:t>
    </dgm:pt>
    <dgm:pt modelId="{496D35DB-3872-8E42-9DD2-BD8C39C62C8E}" type="sibTrans" cxnId="{7E05A7A5-B519-1C4D-ABCA-21DB499C6292}">
      <dgm:prSet/>
      <dgm:spPr/>
      <dgm:t>
        <a:bodyPr/>
        <a:lstStyle/>
        <a:p>
          <a:endParaRPr lang="en-GB"/>
        </a:p>
      </dgm:t>
    </dgm:pt>
    <dgm:pt modelId="{39F54773-3344-3341-A352-AF04350FE1FC}" type="pres">
      <dgm:prSet presAssocID="{93503B18-6C2E-A946-AC05-496D7C03EFD5}" presName="Name0" presStyleCnt="0">
        <dgm:presLayoutVars>
          <dgm:dir/>
          <dgm:animLvl val="lvl"/>
          <dgm:resizeHandles val="exact"/>
        </dgm:presLayoutVars>
      </dgm:prSet>
      <dgm:spPr/>
    </dgm:pt>
    <dgm:pt modelId="{54037ADA-121B-EE4C-B9A9-60AF8B446ECC}" type="pres">
      <dgm:prSet presAssocID="{E3E80CA4-31AF-4A4A-9E53-D079035729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73C9D-939F-B948-9B6E-28D7776C80E3}" type="pres">
      <dgm:prSet presAssocID="{16B7B169-5A76-644E-BDF3-CFFE8422BC60}" presName="parTxOnlySpace" presStyleCnt="0"/>
      <dgm:spPr/>
    </dgm:pt>
    <dgm:pt modelId="{7AC17149-D1C7-1842-BDCB-2DC9C9556C05}" type="pres">
      <dgm:prSet presAssocID="{2E07D797-8C1E-D743-A7FC-D9F3DABD5EF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A88EB-BAA3-ED40-B5D0-9351FA89CCC6}" type="pres">
      <dgm:prSet presAssocID="{76F36113-5EEC-A445-B3E1-F2F048B28B16}" presName="parTxOnlySpace" presStyleCnt="0"/>
      <dgm:spPr/>
    </dgm:pt>
    <dgm:pt modelId="{992C1796-F113-8D44-AE05-BB0F57F0368E}" type="pres">
      <dgm:prSet presAssocID="{963CED65-4583-6048-A9D9-ADA91B670BB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CB650-D0EC-1F48-9419-18F5A756F55B}" type="pres">
      <dgm:prSet presAssocID="{40AEEFF2-D164-C54A-A6DD-3348C63B1597}" presName="parTxOnlySpace" presStyleCnt="0"/>
      <dgm:spPr/>
    </dgm:pt>
    <dgm:pt modelId="{9648A1A4-646E-CA4A-8953-245DF08BDAE1}" type="pres">
      <dgm:prSet presAssocID="{D475C8E1-CB5D-8949-A66E-7DF0A2FDFE6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9CF4B-F7DB-584C-9325-DA4996FC7F00}" srcId="{93503B18-6C2E-A946-AC05-496D7C03EFD5}" destId="{E3E80CA4-31AF-4A4A-9E53-D07903572990}" srcOrd="0" destOrd="0" parTransId="{432A6F8F-DFE9-5343-9EF0-7DC28DBAB2BC}" sibTransId="{16B7B169-5A76-644E-BDF3-CFFE8422BC60}"/>
    <dgm:cxn modelId="{7E05A7A5-B519-1C4D-ABCA-21DB499C6292}" srcId="{93503B18-6C2E-A946-AC05-496D7C03EFD5}" destId="{D475C8E1-CB5D-8949-A66E-7DF0A2FDFE61}" srcOrd="3" destOrd="0" parTransId="{F906E819-B360-954C-93F9-4EEDCC4B2BB4}" sibTransId="{496D35DB-3872-8E42-9DD2-BD8C39C62C8E}"/>
    <dgm:cxn modelId="{E4BCAA03-8D10-2B42-BA67-B0FD3B2F7E58}" srcId="{93503B18-6C2E-A946-AC05-496D7C03EFD5}" destId="{963CED65-4583-6048-A9D9-ADA91B670BB3}" srcOrd="2" destOrd="0" parTransId="{1FC39D72-D7DE-D04B-8E79-9B36C86B5E1A}" sibTransId="{40AEEFF2-D164-C54A-A6DD-3348C63B1597}"/>
    <dgm:cxn modelId="{F81A6490-64C5-3048-BE77-80132076EA11}" type="presOf" srcId="{963CED65-4583-6048-A9D9-ADA91B670BB3}" destId="{992C1796-F113-8D44-AE05-BB0F57F0368E}" srcOrd="0" destOrd="0" presId="urn:microsoft.com/office/officeart/2005/8/layout/chevron1"/>
    <dgm:cxn modelId="{D6F01E38-F33F-3149-AE7B-B893A835F42D}" type="presOf" srcId="{E3E80CA4-31AF-4A4A-9E53-D07903572990}" destId="{54037ADA-121B-EE4C-B9A9-60AF8B446ECC}" srcOrd="0" destOrd="0" presId="urn:microsoft.com/office/officeart/2005/8/layout/chevron1"/>
    <dgm:cxn modelId="{1C60C6DC-E5A3-2C43-B5A4-C77D29315C32}" type="presOf" srcId="{93503B18-6C2E-A946-AC05-496D7C03EFD5}" destId="{39F54773-3344-3341-A352-AF04350FE1FC}" srcOrd="0" destOrd="0" presId="urn:microsoft.com/office/officeart/2005/8/layout/chevron1"/>
    <dgm:cxn modelId="{6B388305-F479-6C40-A0F9-AA5E585FF1D3}" type="presOf" srcId="{D475C8E1-CB5D-8949-A66E-7DF0A2FDFE61}" destId="{9648A1A4-646E-CA4A-8953-245DF08BDAE1}" srcOrd="0" destOrd="0" presId="urn:microsoft.com/office/officeart/2005/8/layout/chevron1"/>
    <dgm:cxn modelId="{76371DCB-63BB-7043-9D7E-89982458B5E8}" type="presOf" srcId="{2E07D797-8C1E-D743-A7FC-D9F3DABD5EF1}" destId="{7AC17149-D1C7-1842-BDCB-2DC9C9556C05}" srcOrd="0" destOrd="0" presId="urn:microsoft.com/office/officeart/2005/8/layout/chevron1"/>
    <dgm:cxn modelId="{6F83F5DD-2BDB-B647-BAA3-417FA23BCFF9}" srcId="{93503B18-6C2E-A946-AC05-496D7C03EFD5}" destId="{2E07D797-8C1E-D743-A7FC-D9F3DABD5EF1}" srcOrd="1" destOrd="0" parTransId="{0079DA1F-64FD-C245-85C5-1B1152A405DA}" sibTransId="{76F36113-5EEC-A445-B3E1-F2F048B28B16}"/>
    <dgm:cxn modelId="{82FA7C73-FB1D-5D47-8CA6-912878658EE5}" type="presParOf" srcId="{39F54773-3344-3341-A352-AF04350FE1FC}" destId="{54037ADA-121B-EE4C-B9A9-60AF8B446ECC}" srcOrd="0" destOrd="0" presId="urn:microsoft.com/office/officeart/2005/8/layout/chevron1"/>
    <dgm:cxn modelId="{9859BB00-4E0A-1246-A350-524671111B3B}" type="presParOf" srcId="{39F54773-3344-3341-A352-AF04350FE1FC}" destId="{F5173C9D-939F-B948-9B6E-28D7776C80E3}" srcOrd="1" destOrd="0" presId="urn:microsoft.com/office/officeart/2005/8/layout/chevron1"/>
    <dgm:cxn modelId="{2D70D7E7-5374-5647-97E3-3B7693C72D15}" type="presParOf" srcId="{39F54773-3344-3341-A352-AF04350FE1FC}" destId="{7AC17149-D1C7-1842-BDCB-2DC9C9556C05}" srcOrd="2" destOrd="0" presId="urn:microsoft.com/office/officeart/2005/8/layout/chevron1"/>
    <dgm:cxn modelId="{C61E3DF9-E8E6-B94A-98BD-E92CF16C08DD}" type="presParOf" srcId="{39F54773-3344-3341-A352-AF04350FE1FC}" destId="{2C3A88EB-BAA3-ED40-B5D0-9351FA89CCC6}" srcOrd="3" destOrd="0" presId="urn:microsoft.com/office/officeart/2005/8/layout/chevron1"/>
    <dgm:cxn modelId="{187F1B20-E85D-CF42-9057-FDC00E42144E}" type="presParOf" srcId="{39F54773-3344-3341-A352-AF04350FE1FC}" destId="{992C1796-F113-8D44-AE05-BB0F57F0368E}" srcOrd="4" destOrd="0" presId="urn:microsoft.com/office/officeart/2005/8/layout/chevron1"/>
    <dgm:cxn modelId="{44C42A30-EB8B-5543-9E2B-1E8E3E4BBC12}" type="presParOf" srcId="{39F54773-3344-3341-A352-AF04350FE1FC}" destId="{2E5CB650-D0EC-1F48-9419-18F5A756F55B}" srcOrd="5" destOrd="0" presId="urn:microsoft.com/office/officeart/2005/8/layout/chevron1"/>
    <dgm:cxn modelId="{0D64E6B1-8871-5C46-8B69-D7E4E8F218A8}" type="presParOf" srcId="{39F54773-3344-3341-A352-AF04350FE1FC}" destId="{9648A1A4-646E-CA4A-8953-245DF08BDAE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503B18-6C2E-A946-AC05-496D7C03EFD5}" type="doc">
      <dgm:prSet loTypeId="urn:microsoft.com/office/officeart/2005/8/layout/chevron1" loCatId="" qsTypeId="urn:microsoft.com/office/officeart/2005/8/quickstyle/simple1" qsCatId="simple" csTypeId="urn:microsoft.com/office/officeart/2005/8/colors/accent6_2" csCatId="accent6" phldr="1"/>
      <dgm:spPr/>
    </dgm:pt>
    <dgm:pt modelId="{E3E80CA4-31AF-4A4A-9E53-D07903572990}">
      <dgm:prSet phldrT="[Text]"/>
      <dgm:spPr/>
      <dgm:t>
        <a:bodyPr/>
        <a:lstStyle/>
        <a:p>
          <a:r>
            <a:rPr lang="en-GB" dirty="0"/>
            <a:t>Extortion:</a:t>
          </a:r>
        </a:p>
      </dgm:t>
    </dgm:pt>
    <dgm:pt modelId="{432A6F8F-DFE9-5343-9EF0-7DC28DBAB2BC}" type="parTrans" cxnId="{AE89CF4B-F7DB-584C-9325-DA4996FC7F00}">
      <dgm:prSet/>
      <dgm:spPr/>
      <dgm:t>
        <a:bodyPr/>
        <a:lstStyle/>
        <a:p>
          <a:endParaRPr lang="en-GB"/>
        </a:p>
      </dgm:t>
    </dgm:pt>
    <dgm:pt modelId="{16B7B169-5A76-644E-BDF3-CFFE8422BC60}" type="sibTrans" cxnId="{AE89CF4B-F7DB-584C-9325-DA4996FC7F00}">
      <dgm:prSet/>
      <dgm:spPr/>
      <dgm:t>
        <a:bodyPr/>
        <a:lstStyle/>
        <a:p>
          <a:endParaRPr lang="en-GB"/>
        </a:p>
      </dgm:t>
    </dgm:pt>
    <dgm:pt modelId="{2E07D797-8C1E-D743-A7FC-D9F3DABD5EF1}">
      <dgm:prSet phldrT="[Text]"/>
      <dgm:spPr/>
      <dgm:t>
        <a:bodyPr/>
        <a:lstStyle/>
        <a:p>
          <a:r>
            <a:rPr lang="en-GB" dirty="0"/>
            <a:t>Export data</a:t>
          </a:r>
        </a:p>
      </dgm:t>
    </dgm:pt>
    <dgm:pt modelId="{0079DA1F-64FD-C245-85C5-1B1152A405DA}" type="parTrans" cxnId="{6F83F5DD-2BDB-B647-BAA3-417FA23BCFF9}">
      <dgm:prSet/>
      <dgm:spPr/>
      <dgm:t>
        <a:bodyPr/>
        <a:lstStyle/>
        <a:p>
          <a:endParaRPr lang="en-GB"/>
        </a:p>
      </dgm:t>
    </dgm:pt>
    <dgm:pt modelId="{76F36113-5EEC-A445-B3E1-F2F048B28B16}" type="sibTrans" cxnId="{6F83F5DD-2BDB-B647-BAA3-417FA23BCFF9}">
      <dgm:prSet/>
      <dgm:spPr/>
      <dgm:t>
        <a:bodyPr/>
        <a:lstStyle/>
        <a:p>
          <a:endParaRPr lang="en-GB"/>
        </a:p>
      </dgm:t>
    </dgm:pt>
    <dgm:pt modelId="{963CED65-4583-6048-A9D9-ADA91B670BB3}">
      <dgm:prSet phldrT="[Text]"/>
      <dgm:spPr/>
      <dgm:t>
        <a:bodyPr/>
        <a:lstStyle/>
        <a:p>
          <a:r>
            <a:rPr lang="en-GB" dirty="0"/>
            <a:t>Possibly destroy data</a:t>
          </a:r>
        </a:p>
      </dgm:t>
    </dgm:pt>
    <dgm:pt modelId="{1FC39D72-D7DE-D04B-8E79-9B36C86B5E1A}" type="parTrans" cxnId="{E4BCAA03-8D10-2B42-BA67-B0FD3B2F7E58}">
      <dgm:prSet/>
      <dgm:spPr/>
      <dgm:t>
        <a:bodyPr/>
        <a:lstStyle/>
        <a:p>
          <a:endParaRPr lang="en-GB"/>
        </a:p>
      </dgm:t>
    </dgm:pt>
    <dgm:pt modelId="{40AEEFF2-D164-C54A-A6DD-3348C63B1597}" type="sibTrans" cxnId="{E4BCAA03-8D10-2B42-BA67-B0FD3B2F7E58}">
      <dgm:prSet/>
      <dgm:spPr/>
      <dgm:t>
        <a:bodyPr/>
        <a:lstStyle/>
        <a:p>
          <a:endParaRPr lang="en-GB"/>
        </a:p>
      </dgm:t>
    </dgm:pt>
    <dgm:pt modelId="{D475C8E1-CB5D-8949-A66E-7DF0A2FDFE61}">
      <dgm:prSet phldrT="[Text]"/>
      <dgm:spPr/>
      <dgm:t>
        <a:bodyPr/>
        <a:lstStyle/>
        <a:p>
          <a:r>
            <a:rPr lang="en-GB" dirty="0"/>
            <a:t>Demand payment</a:t>
          </a:r>
        </a:p>
      </dgm:t>
    </dgm:pt>
    <dgm:pt modelId="{F906E819-B360-954C-93F9-4EEDCC4B2BB4}" type="parTrans" cxnId="{7E05A7A5-B519-1C4D-ABCA-21DB499C6292}">
      <dgm:prSet/>
      <dgm:spPr/>
      <dgm:t>
        <a:bodyPr/>
        <a:lstStyle/>
        <a:p>
          <a:endParaRPr lang="en-GB"/>
        </a:p>
      </dgm:t>
    </dgm:pt>
    <dgm:pt modelId="{496D35DB-3872-8E42-9DD2-BD8C39C62C8E}" type="sibTrans" cxnId="{7E05A7A5-B519-1C4D-ABCA-21DB499C6292}">
      <dgm:prSet/>
      <dgm:spPr/>
      <dgm:t>
        <a:bodyPr/>
        <a:lstStyle/>
        <a:p>
          <a:endParaRPr lang="en-GB"/>
        </a:p>
      </dgm:t>
    </dgm:pt>
    <dgm:pt modelId="{39F54773-3344-3341-A352-AF04350FE1FC}" type="pres">
      <dgm:prSet presAssocID="{93503B18-6C2E-A946-AC05-496D7C03EFD5}" presName="Name0" presStyleCnt="0">
        <dgm:presLayoutVars>
          <dgm:dir/>
          <dgm:animLvl val="lvl"/>
          <dgm:resizeHandles val="exact"/>
        </dgm:presLayoutVars>
      </dgm:prSet>
      <dgm:spPr/>
    </dgm:pt>
    <dgm:pt modelId="{54037ADA-121B-EE4C-B9A9-60AF8B446ECC}" type="pres">
      <dgm:prSet presAssocID="{E3E80CA4-31AF-4A4A-9E53-D079035729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73C9D-939F-B948-9B6E-28D7776C80E3}" type="pres">
      <dgm:prSet presAssocID="{16B7B169-5A76-644E-BDF3-CFFE8422BC60}" presName="parTxOnlySpace" presStyleCnt="0"/>
      <dgm:spPr/>
    </dgm:pt>
    <dgm:pt modelId="{7AC17149-D1C7-1842-BDCB-2DC9C9556C05}" type="pres">
      <dgm:prSet presAssocID="{2E07D797-8C1E-D743-A7FC-D9F3DABD5EF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A88EB-BAA3-ED40-B5D0-9351FA89CCC6}" type="pres">
      <dgm:prSet presAssocID="{76F36113-5EEC-A445-B3E1-F2F048B28B16}" presName="parTxOnlySpace" presStyleCnt="0"/>
      <dgm:spPr/>
    </dgm:pt>
    <dgm:pt modelId="{992C1796-F113-8D44-AE05-BB0F57F0368E}" type="pres">
      <dgm:prSet presAssocID="{963CED65-4583-6048-A9D9-ADA91B670BB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5CB650-D0EC-1F48-9419-18F5A756F55B}" type="pres">
      <dgm:prSet presAssocID="{40AEEFF2-D164-C54A-A6DD-3348C63B1597}" presName="parTxOnlySpace" presStyleCnt="0"/>
      <dgm:spPr/>
    </dgm:pt>
    <dgm:pt modelId="{9648A1A4-646E-CA4A-8953-245DF08BDAE1}" type="pres">
      <dgm:prSet presAssocID="{D475C8E1-CB5D-8949-A66E-7DF0A2FDFE6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89CF4B-F7DB-584C-9325-DA4996FC7F00}" srcId="{93503B18-6C2E-A946-AC05-496D7C03EFD5}" destId="{E3E80CA4-31AF-4A4A-9E53-D07903572990}" srcOrd="0" destOrd="0" parTransId="{432A6F8F-DFE9-5343-9EF0-7DC28DBAB2BC}" sibTransId="{16B7B169-5A76-644E-BDF3-CFFE8422BC60}"/>
    <dgm:cxn modelId="{7E05A7A5-B519-1C4D-ABCA-21DB499C6292}" srcId="{93503B18-6C2E-A946-AC05-496D7C03EFD5}" destId="{D475C8E1-CB5D-8949-A66E-7DF0A2FDFE61}" srcOrd="3" destOrd="0" parTransId="{F906E819-B360-954C-93F9-4EEDCC4B2BB4}" sibTransId="{496D35DB-3872-8E42-9DD2-BD8C39C62C8E}"/>
    <dgm:cxn modelId="{E4BCAA03-8D10-2B42-BA67-B0FD3B2F7E58}" srcId="{93503B18-6C2E-A946-AC05-496D7C03EFD5}" destId="{963CED65-4583-6048-A9D9-ADA91B670BB3}" srcOrd="2" destOrd="0" parTransId="{1FC39D72-D7DE-D04B-8E79-9B36C86B5E1A}" sibTransId="{40AEEFF2-D164-C54A-A6DD-3348C63B1597}"/>
    <dgm:cxn modelId="{F81A6490-64C5-3048-BE77-80132076EA11}" type="presOf" srcId="{963CED65-4583-6048-A9D9-ADA91B670BB3}" destId="{992C1796-F113-8D44-AE05-BB0F57F0368E}" srcOrd="0" destOrd="0" presId="urn:microsoft.com/office/officeart/2005/8/layout/chevron1"/>
    <dgm:cxn modelId="{D6F01E38-F33F-3149-AE7B-B893A835F42D}" type="presOf" srcId="{E3E80CA4-31AF-4A4A-9E53-D07903572990}" destId="{54037ADA-121B-EE4C-B9A9-60AF8B446ECC}" srcOrd="0" destOrd="0" presId="urn:microsoft.com/office/officeart/2005/8/layout/chevron1"/>
    <dgm:cxn modelId="{1C60C6DC-E5A3-2C43-B5A4-C77D29315C32}" type="presOf" srcId="{93503B18-6C2E-A946-AC05-496D7C03EFD5}" destId="{39F54773-3344-3341-A352-AF04350FE1FC}" srcOrd="0" destOrd="0" presId="urn:microsoft.com/office/officeart/2005/8/layout/chevron1"/>
    <dgm:cxn modelId="{6B388305-F479-6C40-A0F9-AA5E585FF1D3}" type="presOf" srcId="{D475C8E1-CB5D-8949-A66E-7DF0A2FDFE61}" destId="{9648A1A4-646E-CA4A-8953-245DF08BDAE1}" srcOrd="0" destOrd="0" presId="urn:microsoft.com/office/officeart/2005/8/layout/chevron1"/>
    <dgm:cxn modelId="{76371DCB-63BB-7043-9D7E-89982458B5E8}" type="presOf" srcId="{2E07D797-8C1E-D743-A7FC-D9F3DABD5EF1}" destId="{7AC17149-D1C7-1842-BDCB-2DC9C9556C05}" srcOrd="0" destOrd="0" presId="urn:microsoft.com/office/officeart/2005/8/layout/chevron1"/>
    <dgm:cxn modelId="{6F83F5DD-2BDB-B647-BAA3-417FA23BCFF9}" srcId="{93503B18-6C2E-A946-AC05-496D7C03EFD5}" destId="{2E07D797-8C1E-D743-A7FC-D9F3DABD5EF1}" srcOrd="1" destOrd="0" parTransId="{0079DA1F-64FD-C245-85C5-1B1152A405DA}" sibTransId="{76F36113-5EEC-A445-B3E1-F2F048B28B16}"/>
    <dgm:cxn modelId="{82FA7C73-FB1D-5D47-8CA6-912878658EE5}" type="presParOf" srcId="{39F54773-3344-3341-A352-AF04350FE1FC}" destId="{54037ADA-121B-EE4C-B9A9-60AF8B446ECC}" srcOrd="0" destOrd="0" presId="urn:microsoft.com/office/officeart/2005/8/layout/chevron1"/>
    <dgm:cxn modelId="{9859BB00-4E0A-1246-A350-524671111B3B}" type="presParOf" srcId="{39F54773-3344-3341-A352-AF04350FE1FC}" destId="{F5173C9D-939F-B948-9B6E-28D7776C80E3}" srcOrd="1" destOrd="0" presId="urn:microsoft.com/office/officeart/2005/8/layout/chevron1"/>
    <dgm:cxn modelId="{2D70D7E7-5374-5647-97E3-3B7693C72D15}" type="presParOf" srcId="{39F54773-3344-3341-A352-AF04350FE1FC}" destId="{7AC17149-D1C7-1842-BDCB-2DC9C9556C05}" srcOrd="2" destOrd="0" presId="urn:microsoft.com/office/officeart/2005/8/layout/chevron1"/>
    <dgm:cxn modelId="{C61E3DF9-E8E6-B94A-98BD-E92CF16C08DD}" type="presParOf" srcId="{39F54773-3344-3341-A352-AF04350FE1FC}" destId="{2C3A88EB-BAA3-ED40-B5D0-9351FA89CCC6}" srcOrd="3" destOrd="0" presId="urn:microsoft.com/office/officeart/2005/8/layout/chevron1"/>
    <dgm:cxn modelId="{187F1B20-E85D-CF42-9057-FDC00E42144E}" type="presParOf" srcId="{39F54773-3344-3341-A352-AF04350FE1FC}" destId="{992C1796-F113-8D44-AE05-BB0F57F0368E}" srcOrd="4" destOrd="0" presId="urn:microsoft.com/office/officeart/2005/8/layout/chevron1"/>
    <dgm:cxn modelId="{44C42A30-EB8B-5543-9E2B-1E8E3E4BBC12}" type="presParOf" srcId="{39F54773-3344-3341-A352-AF04350FE1FC}" destId="{2E5CB650-D0EC-1F48-9419-18F5A756F55B}" srcOrd="5" destOrd="0" presId="urn:microsoft.com/office/officeart/2005/8/layout/chevron1"/>
    <dgm:cxn modelId="{0D64E6B1-8871-5C46-8B69-D7E4E8F218A8}" type="presParOf" srcId="{39F54773-3344-3341-A352-AF04350FE1FC}" destId="{9648A1A4-646E-CA4A-8953-245DF08BDAE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66A213-49DC-624B-B8F1-FB38B1C702BA}" type="doc">
      <dgm:prSet loTypeId="urn:microsoft.com/office/officeart/2005/8/layout/hProcess9" loCatId="" qsTypeId="urn:microsoft.com/office/officeart/2005/8/quickstyle/simple1" qsCatId="simple" csTypeId="urn:microsoft.com/office/officeart/2005/8/colors/colorful5" csCatId="colorful" phldr="1"/>
      <dgm:spPr/>
    </dgm:pt>
    <dgm:pt modelId="{0E571C2C-65C6-334E-9B17-E8A52F310959}">
      <dgm:prSet phldrT="[Text]"/>
      <dgm:spPr/>
      <dgm:t>
        <a:bodyPr/>
        <a:lstStyle/>
        <a:p>
          <a:r>
            <a:rPr lang="en-GB" dirty="0"/>
            <a:t>Username:Password </a:t>
          </a:r>
        </a:p>
        <a:p>
          <a:r>
            <a:rPr lang="en-GB" dirty="0"/>
            <a:t>to logon page on site.</a:t>
          </a:r>
        </a:p>
      </dgm:t>
    </dgm:pt>
    <dgm:pt modelId="{80CE7C86-A16E-0448-AF8E-C9FAC357B190}" type="parTrans" cxnId="{7BE51F7E-0714-8946-8F9B-AC584BE96A82}">
      <dgm:prSet/>
      <dgm:spPr/>
      <dgm:t>
        <a:bodyPr/>
        <a:lstStyle/>
        <a:p>
          <a:endParaRPr lang="en-GB"/>
        </a:p>
      </dgm:t>
    </dgm:pt>
    <dgm:pt modelId="{DAEBD982-F906-2C48-A1B8-33BE887FC1EC}" type="sibTrans" cxnId="{7BE51F7E-0714-8946-8F9B-AC584BE96A82}">
      <dgm:prSet/>
      <dgm:spPr/>
      <dgm:t>
        <a:bodyPr/>
        <a:lstStyle/>
        <a:p>
          <a:endParaRPr lang="en-GB"/>
        </a:p>
      </dgm:t>
    </dgm:pt>
    <dgm:pt modelId="{7ACFD74C-781B-8B48-B49C-D66C82211308}">
      <dgm:prSet phldrT="[Text]"/>
      <dgm:spPr/>
      <dgm:t>
        <a:bodyPr/>
        <a:lstStyle/>
        <a:p>
          <a:r>
            <a:rPr lang="en-GB" dirty="0"/>
            <a:t>Site does MFA Challenge:</a:t>
          </a:r>
        </a:p>
        <a:p>
          <a:r>
            <a:rPr lang="en-GB" dirty="0"/>
            <a:t>User gives valid Response.</a:t>
          </a:r>
        </a:p>
      </dgm:t>
    </dgm:pt>
    <dgm:pt modelId="{82A64501-C870-C14B-9608-96E80D19B6AB}" type="parTrans" cxnId="{654650A4-7570-B44A-A3A8-ABB53E613339}">
      <dgm:prSet/>
      <dgm:spPr/>
      <dgm:t>
        <a:bodyPr/>
        <a:lstStyle/>
        <a:p>
          <a:endParaRPr lang="en-GB"/>
        </a:p>
      </dgm:t>
    </dgm:pt>
    <dgm:pt modelId="{61B2646A-BBD2-4E42-BB7B-E51B297242FA}" type="sibTrans" cxnId="{654650A4-7570-B44A-A3A8-ABB53E613339}">
      <dgm:prSet/>
      <dgm:spPr/>
      <dgm:t>
        <a:bodyPr/>
        <a:lstStyle/>
        <a:p>
          <a:endParaRPr lang="en-GB"/>
        </a:p>
      </dgm:t>
    </dgm:pt>
    <dgm:pt modelId="{6A4AE58C-AF55-3E44-A85B-431F235B85F3}">
      <dgm:prSet phldrT="[Text]"/>
      <dgm:spPr/>
      <dgm:t>
        <a:bodyPr/>
        <a:lstStyle/>
        <a:p>
          <a:r>
            <a:rPr lang="en-GB" dirty="0"/>
            <a:t>Token issued to user</a:t>
          </a:r>
        </a:p>
        <a:p>
          <a:r>
            <a:rPr lang="en-GB" dirty="0"/>
            <a:t>Stored in browser.</a:t>
          </a:r>
        </a:p>
      </dgm:t>
    </dgm:pt>
    <dgm:pt modelId="{7ABE055C-C185-DA4E-9C66-ED4D38DFFA39}" type="parTrans" cxnId="{05874BCF-B280-084F-844D-8241F06DE073}">
      <dgm:prSet/>
      <dgm:spPr/>
      <dgm:t>
        <a:bodyPr/>
        <a:lstStyle/>
        <a:p>
          <a:endParaRPr lang="en-GB"/>
        </a:p>
      </dgm:t>
    </dgm:pt>
    <dgm:pt modelId="{7E2DF755-F410-2946-9B8C-93EBF90ADFE5}" type="sibTrans" cxnId="{05874BCF-B280-084F-844D-8241F06DE073}">
      <dgm:prSet/>
      <dgm:spPr/>
      <dgm:t>
        <a:bodyPr/>
        <a:lstStyle/>
        <a:p>
          <a:endParaRPr lang="en-GB"/>
        </a:p>
      </dgm:t>
    </dgm:pt>
    <dgm:pt modelId="{5C8D3CD4-69FD-A44F-AAFE-9E48D2B26AB0}" type="pres">
      <dgm:prSet presAssocID="{3E66A213-49DC-624B-B8F1-FB38B1C702BA}" presName="CompostProcess" presStyleCnt="0">
        <dgm:presLayoutVars>
          <dgm:dir/>
          <dgm:resizeHandles val="exact"/>
        </dgm:presLayoutVars>
      </dgm:prSet>
      <dgm:spPr/>
    </dgm:pt>
    <dgm:pt modelId="{64F8CA05-CAEC-574C-948C-B5454A3C7D25}" type="pres">
      <dgm:prSet presAssocID="{3E66A213-49DC-624B-B8F1-FB38B1C702BA}" presName="arrow" presStyleLbl="bgShp" presStyleIdx="0" presStyleCnt="1"/>
      <dgm:spPr/>
    </dgm:pt>
    <dgm:pt modelId="{84AD96F7-968B-434F-BF52-9092F0732DCC}" type="pres">
      <dgm:prSet presAssocID="{3E66A213-49DC-624B-B8F1-FB38B1C702BA}" presName="linearProcess" presStyleCnt="0"/>
      <dgm:spPr/>
    </dgm:pt>
    <dgm:pt modelId="{FB09DBDD-9CEB-7F47-B283-7349C79C32CD}" type="pres">
      <dgm:prSet presAssocID="{0E571C2C-65C6-334E-9B17-E8A52F310959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B06C7-BC06-844F-825F-3E7F8FE8DC1C}" type="pres">
      <dgm:prSet presAssocID="{DAEBD982-F906-2C48-A1B8-33BE887FC1EC}" presName="sibTrans" presStyleCnt="0"/>
      <dgm:spPr/>
    </dgm:pt>
    <dgm:pt modelId="{B4052F92-ECA9-644D-98AE-4CF1E27AC922}" type="pres">
      <dgm:prSet presAssocID="{7ACFD74C-781B-8B48-B49C-D66C8221130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C136C-C12E-4840-8664-FE508D0EBD9A}" type="pres">
      <dgm:prSet presAssocID="{61B2646A-BBD2-4E42-BB7B-E51B297242FA}" presName="sibTrans" presStyleCnt="0"/>
      <dgm:spPr/>
    </dgm:pt>
    <dgm:pt modelId="{242B1523-47FC-054F-B76A-709A247B93AD}" type="pres">
      <dgm:prSet presAssocID="{6A4AE58C-AF55-3E44-A85B-431F235B85F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874BCF-B280-084F-844D-8241F06DE073}" srcId="{3E66A213-49DC-624B-B8F1-FB38B1C702BA}" destId="{6A4AE58C-AF55-3E44-A85B-431F235B85F3}" srcOrd="2" destOrd="0" parTransId="{7ABE055C-C185-DA4E-9C66-ED4D38DFFA39}" sibTransId="{7E2DF755-F410-2946-9B8C-93EBF90ADFE5}"/>
    <dgm:cxn modelId="{7BE51F7E-0714-8946-8F9B-AC584BE96A82}" srcId="{3E66A213-49DC-624B-B8F1-FB38B1C702BA}" destId="{0E571C2C-65C6-334E-9B17-E8A52F310959}" srcOrd="0" destOrd="0" parTransId="{80CE7C86-A16E-0448-AF8E-C9FAC357B190}" sibTransId="{DAEBD982-F906-2C48-A1B8-33BE887FC1EC}"/>
    <dgm:cxn modelId="{3E9CE3EE-C60B-AB4E-88A0-B2FB9879BFA2}" type="presOf" srcId="{7ACFD74C-781B-8B48-B49C-D66C82211308}" destId="{B4052F92-ECA9-644D-98AE-4CF1E27AC922}" srcOrd="0" destOrd="0" presId="urn:microsoft.com/office/officeart/2005/8/layout/hProcess9"/>
    <dgm:cxn modelId="{0DB9429A-F940-0B47-A751-0173889C9C55}" type="presOf" srcId="{0E571C2C-65C6-334E-9B17-E8A52F310959}" destId="{FB09DBDD-9CEB-7F47-B283-7349C79C32CD}" srcOrd="0" destOrd="0" presId="urn:microsoft.com/office/officeart/2005/8/layout/hProcess9"/>
    <dgm:cxn modelId="{D72D725C-21F1-3A4A-9A6E-77DFC6EC6DE8}" type="presOf" srcId="{6A4AE58C-AF55-3E44-A85B-431F235B85F3}" destId="{242B1523-47FC-054F-B76A-709A247B93AD}" srcOrd="0" destOrd="0" presId="urn:microsoft.com/office/officeart/2005/8/layout/hProcess9"/>
    <dgm:cxn modelId="{654650A4-7570-B44A-A3A8-ABB53E613339}" srcId="{3E66A213-49DC-624B-B8F1-FB38B1C702BA}" destId="{7ACFD74C-781B-8B48-B49C-D66C82211308}" srcOrd="1" destOrd="0" parTransId="{82A64501-C870-C14B-9608-96E80D19B6AB}" sibTransId="{61B2646A-BBD2-4E42-BB7B-E51B297242FA}"/>
    <dgm:cxn modelId="{C9494B9A-2F57-C746-A987-B1FD4C7B0393}" type="presOf" srcId="{3E66A213-49DC-624B-B8F1-FB38B1C702BA}" destId="{5C8D3CD4-69FD-A44F-AAFE-9E48D2B26AB0}" srcOrd="0" destOrd="0" presId="urn:microsoft.com/office/officeart/2005/8/layout/hProcess9"/>
    <dgm:cxn modelId="{02D6809B-18EA-DC4D-BAF5-C162B83AC34C}" type="presParOf" srcId="{5C8D3CD4-69FD-A44F-AAFE-9E48D2B26AB0}" destId="{64F8CA05-CAEC-574C-948C-B5454A3C7D25}" srcOrd="0" destOrd="0" presId="urn:microsoft.com/office/officeart/2005/8/layout/hProcess9"/>
    <dgm:cxn modelId="{9AC14820-68C8-B449-849A-6D640923E292}" type="presParOf" srcId="{5C8D3CD4-69FD-A44F-AAFE-9E48D2B26AB0}" destId="{84AD96F7-968B-434F-BF52-9092F0732DCC}" srcOrd="1" destOrd="0" presId="urn:microsoft.com/office/officeart/2005/8/layout/hProcess9"/>
    <dgm:cxn modelId="{F066D83B-A194-8141-8C13-93A017AF8663}" type="presParOf" srcId="{84AD96F7-968B-434F-BF52-9092F0732DCC}" destId="{FB09DBDD-9CEB-7F47-B283-7349C79C32CD}" srcOrd="0" destOrd="0" presId="urn:microsoft.com/office/officeart/2005/8/layout/hProcess9"/>
    <dgm:cxn modelId="{9065BC76-E715-804B-9D50-B5A5A5409E56}" type="presParOf" srcId="{84AD96F7-968B-434F-BF52-9092F0732DCC}" destId="{976B06C7-BC06-844F-825F-3E7F8FE8DC1C}" srcOrd="1" destOrd="0" presId="urn:microsoft.com/office/officeart/2005/8/layout/hProcess9"/>
    <dgm:cxn modelId="{C4317637-F56A-3842-B6EB-28AE564332DF}" type="presParOf" srcId="{84AD96F7-968B-434F-BF52-9092F0732DCC}" destId="{B4052F92-ECA9-644D-98AE-4CF1E27AC922}" srcOrd="2" destOrd="0" presId="urn:microsoft.com/office/officeart/2005/8/layout/hProcess9"/>
    <dgm:cxn modelId="{0440FEA0-ECBF-BB44-9ECD-C64BF05B9753}" type="presParOf" srcId="{84AD96F7-968B-434F-BF52-9092F0732DCC}" destId="{CF8C136C-C12E-4840-8664-FE508D0EBD9A}" srcOrd="3" destOrd="0" presId="urn:microsoft.com/office/officeart/2005/8/layout/hProcess9"/>
    <dgm:cxn modelId="{0A0C8DD1-85FE-054F-A435-08F94D323EB1}" type="presParOf" srcId="{84AD96F7-968B-434F-BF52-9092F0732DCC}" destId="{242B1523-47FC-054F-B76A-709A247B93A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11AD38-2270-4442-B72C-6D9005536BDD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8ECAD26-280D-4411-B483-BA5B6BA88685}">
      <dgm:prSet/>
      <dgm:spPr/>
      <dgm:t>
        <a:bodyPr/>
        <a:lstStyle/>
        <a:p>
          <a:r>
            <a:rPr lang="en-US" dirty="0"/>
            <a:t>Blocked at boundary</a:t>
          </a:r>
        </a:p>
      </dgm:t>
    </dgm:pt>
    <dgm:pt modelId="{F8ED98BE-26AC-417E-AAC0-017351174056}" type="parTrans" cxnId="{CC983CDD-9A42-4DDE-B11A-82963673FA57}">
      <dgm:prSet/>
      <dgm:spPr/>
      <dgm:t>
        <a:bodyPr/>
        <a:lstStyle/>
        <a:p>
          <a:endParaRPr lang="en-US"/>
        </a:p>
      </dgm:t>
    </dgm:pt>
    <dgm:pt modelId="{ACEABA97-1B79-4D27-81C0-8CB4359DEFC7}" type="sibTrans" cxnId="{CC983CDD-9A42-4DDE-B11A-82963673FA57}">
      <dgm:prSet/>
      <dgm:spPr/>
      <dgm:t>
        <a:bodyPr/>
        <a:lstStyle/>
        <a:p>
          <a:endParaRPr lang="en-US"/>
        </a:p>
      </dgm:t>
    </dgm:pt>
    <dgm:pt modelId="{817CCD24-B7F8-4540-9292-02CDA78436B3}">
      <dgm:prSet/>
      <dgm:spPr/>
      <dgm:t>
        <a:bodyPr/>
        <a:lstStyle/>
        <a:p>
          <a:r>
            <a:rPr lang="en-US" dirty="0"/>
            <a:t>36,284 / 1,200</a:t>
          </a:r>
        </a:p>
      </dgm:t>
    </dgm:pt>
    <dgm:pt modelId="{302682DE-A673-44B9-A8CC-0C2DC18235B7}" type="parTrans" cxnId="{1E8748A4-A143-45E7-A05B-FC6E2443C3C8}">
      <dgm:prSet/>
      <dgm:spPr/>
      <dgm:t>
        <a:bodyPr/>
        <a:lstStyle/>
        <a:p>
          <a:endParaRPr lang="en-US"/>
        </a:p>
      </dgm:t>
    </dgm:pt>
    <dgm:pt modelId="{26D34708-E0EE-465F-A236-3C18E43346A2}" type="sibTrans" cxnId="{1E8748A4-A143-45E7-A05B-FC6E2443C3C8}">
      <dgm:prSet/>
      <dgm:spPr/>
      <dgm:t>
        <a:bodyPr/>
        <a:lstStyle/>
        <a:p>
          <a:endParaRPr lang="en-US"/>
        </a:p>
      </dgm:t>
    </dgm:pt>
    <dgm:pt modelId="{21AA178D-B37B-41BD-A3BD-933CA8BCB2C5}">
      <dgm:prSet/>
      <dgm:spPr/>
      <dgm:t>
        <a:bodyPr/>
        <a:lstStyle/>
        <a:p>
          <a:r>
            <a:rPr lang="en-US" dirty="0"/>
            <a:t>Reported Phishing</a:t>
          </a:r>
        </a:p>
      </dgm:t>
    </dgm:pt>
    <dgm:pt modelId="{B329CE45-42A5-461F-9541-51CB985A0A36}" type="parTrans" cxnId="{AD6D42F7-77DA-4381-84A0-97078943AEDF}">
      <dgm:prSet/>
      <dgm:spPr/>
      <dgm:t>
        <a:bodyPr/>
        <a:lstStyle/>
        <a:p>
          <a:endParaRPr lang="en-US"/>
        </a:p>
      </dgm:t>
    </dgm:pt>
    <dgm:pt modelId="{FD46DC0C-793C-4E05-B9A7-74829A4D5225}" type="sibTrans" cxnId="{AD6D42F7-77DA-4381-84A0-97078943AEDF}">
      <dgm:prSet/>
      <dgm:spPr/>
      <dgm:t>
        <a:bodyPr/>
        <a:lstStyle/>
        <a:p>
          <a:endParaRPr lang="en-US"/>
        </a:p>
      </dgm:t>
    </dgm:pt>
    <dgm:pt modelId="{6F3F6240-EAD8-431D-BD93-44839AC9DBCE}">
      <dgm:prSet/>
      <dgm:spPr/>
      <dgm:t>
        <a:bodyPr/>
        <a:lstStyle/>
        <a:p>
          <a:r>
            <a:rPr lang="en-US" dirty="0"/>
            <a:t>1308 / 43</a:t>
          </a:r>
        </a:p>
      </dgm:t>
    </dgm:pt>
    <dgm:pt modelId="{A3549274-7746-456E-826C-2CFEF9AD3608}" type="parTrans" cxnId="{887EE087-636B-4058-85CD-039F2BEEE9E2}">
      <dgm:prSet/>
      <dgm:spPr/>
      <dgm:t>
        <a:bodyPr/>
        <a:lstStyle/>
        <a:p>
          <a:endParaRPr lang="en-US"/>
        </a:p>
      </dgm:t>
    </dgm:pt>
    <dgm:pt modelId="{05C88608-642E-46A1-80EC-BC0FCCB745AA}" type="sibTrans" cxnId="{887EE087-636B-4058-85CD-039F2BEEE9E2}">
      <dgm:prSet/>
      <dgm:spPr/>
      <dgm:t>
        <a:bodyPr/>
        <a:lstStyle/>
        <a:p>
          <a:endParaRPr lang="en-US"/>
        </a:p>
      </dgm:t>
    </dgm:pt>
    <dgm:pt modelId="{AF872C91-C863-4E6E-9770-FD5FFFDFBB2C}">
      <dgm:prSet/>
      <dgm:spPr/>
      <dgm:t>
        <a:bodyPr/>
        <a:lstStyle/>
        <a:p>
          <a:r>
            <a:rPr lang="en-US" dirty="0"/>
            <a:t>URLs clicked</a:t>
          </a:r>
        </a:p>
      </dgm:t>
    </dgm:pt>
    <dgm:pt modelId="{7BD1657E-E949-4C28-B287-4A52B015B38A}" type="parTrans" cxnId="{C321988E-2772-4A82-92AD-B4D44AD325EC}">
      <dgm:prSet/>
      <dgm:spPr/>
      <dgm:t>
        <a:bodyPr/>
        <a:lstStyle/>
        <a:p>
          <a:endParaRPr lang="en-US"/>
        </a:p>
      </dgm:t>
    </dgm:pt>
    <dgm:pt modelId="{6C20AA26-D4C4-4F03-B947-E7BA138F6421}" type="sibTrans" cxnId="{C321988E-2772-4A82-92AD-B4D44AD325EC}">
      <dgm:prSet/>
      <dgm:spPr/>
      <dgm:t>
        <a:bodyPr/>
        <a:lstStyle/>
        <a:p>
          <a:endParaRPr lang="en-US"/>
        </a:p>
      </dgm:t>
    </dgm:pt>
    <dgm:pt modelId="{BC0DABD0-446F-469A-B7D8-43B1355095B9}">
      <dgm:prSet/>
      <dgm:spPr/>
      <dgm:t>
        <a:bodyPr/>
        <a:lstStyle/>
        <a:p>
          <a:r>
            <a:rPr lang="en-US" dirty="0"/>
            <a:t>123 / 4</a:t>
          </a:r>
        </a:p>
      </dgm:t>
    </dgm:pt>
    <dgm:pt modelId="{5AA88562-FAC9-4BAB-93AC-A319A4CE9790}" type="parTrans" cxnId="{F09105E6-602D-49E2-B891-CAE996A21A43}">
      <dgm:prSet/>
      <dgm:spPr/>
      <dgm:t>
        <a:bodyPr/>
        <a:lstStyle/>
        <a:p>
          <a:endParaRPr lang="en-US"/>
        </a:p>
      </dgm:t>
    </dgm:pt>
    <dgm:pt modelId="{B2BC9794-3596-44D7-A32B-ABA6F64C124A}" type="sibTrans" cxnId="{F09105E6-602D-49E2-B891-CAE996A21A43}">
      <dgm:prSet/>
      <dgm:spPr/>
      <dgm:t>
        <a:bodyPr/>
        <a:lstStyle/>
        <a:p>
          <a:endParaRPr lang="en-US"/>
        </a:p>
      </dgm:t>
    </dgm:pt>
    <dgm:pt modelId="{396E3807-2057-428F-906B-0094D9C6851B}">
      <dgm:prSet/>
      <dgm:spPr/>
      <dgm:t>
        <a:bodyPr/>
        <a:lstStyle/>
        <a:p>
          <a:r>
            <a:rPr lang="en-US" dirty="0"/>
            <a:t>Malicious code</a:t>
          </a:r>
        </a:p>
      </dgm:t>
    </dgm:pt>
    <dgm:pt modelId="{443AE84A-18E2-4CB9-901B-1FDD940EAAE6}" type="parTrans" cxnId="{D985C417-ECA8-40E4-A7C3-9E8CC82A8236}">
      <dgm:prSet/>
      <dgm:spPr/>
      <dgm:t>
        <a:bodyPr/>
        <a:lstStyle/>
        <a:p>
          <a:endParaRPr lang="en-US"/>
        </a:p>
      </dgm:t>
    </dgm:pt>
    <dgm:pt modelId="{8F5C8795-EE6F-4A74-8701-23CE7CD8A983}" type="sibTrans" cxnId="{D985C417-ECA8-40E4-A7C3-9E8CC82A8236}">
      <dgm:prSet/>
      <dgm:spPr/>
      <dgm:t>
        <a:bodyPr/>
        <a:lstStyle/>
        <a:p>
          <a:endParaRPr lang="en-US"/>
        </a:p>
      </dgm:t>
    </dgm:pt>
    <dgm:pt modelId="{5787CED8-D9FD-436C-852A-229FFF983B7C}">
      <dgm:prSet/>
      <dgm:spPr/>
      <dgm:t>
        <a:bodyPr/>
        <a:lstStyle/>
        <a:p>
          <a:r>
            <a:rPr lang="en-US" dirty="0"/>
            <a:t>22 / 1 </a:t>
          </a:r>
        </a:p>
      </dgm:t>
    </dgm:pt>
    <dgm:pt modelId="{82429574-9070-4500-967A-16E12ED8E221}" type="parTrans" cxnId="{D18E0825-FF64-4877-8B51-D55E9E804591}">
      <dgm:prSet/>
      <dgm:spPr/>
      <dgm:t>
        <a:bodyPr/>
        <a:lstStyle/>
        <a:p>
          <a:endParaRPr lang="en-US"/>
        </a:p>
      </dgm:t>
    </dgm:pt>
    <dgm:pt modelId="{165610DD-AAF2-48AB-A0BD-AB12B5590220}" type="sibTrans" cxnId="{D18E0825-FF64-4877-8B51-D55E9E804591}">
      <dgm:prSet/>
      <dgm:spPr/>
      <dgm:t>
        <a:bodyPr/>
        <a:lstStyle/>
        <a:p>
          <a:endParaRPr lang="en-US"/>
        </a:p>
      </dgm:t>
    </dgm:pt>
    <dgm:pt modelId="{6E014C4C-B87A-6C4E-AFFD-5F0882101C49}">
      <dgm:prSet/>
      <dgm:spPr/>
      <dgm:t>
        <a:bodyPr/>
        <a:lstStyle/>
        <a:p>
          <a:r>
            <a:rPr lang="en-US" dirty="0"/>
            <a:t>Phishing campaigns</a:t>
          </a:r>
        </a:p>
      </dgm:t>
    </dgm:pt>
    <dgm:pt modelId="{D744B740-C8CF-0E45-9F8C-A67941113531}" type="parTrans" cxnId="{6D738D02-B40A-9141-948B-E2A9B2757C57}">
      <dgm:prSet/>
      <dgm:spPr/>
      <dgm:t>
        <a:bodyPr/>
        <a:lstStyle/>
        <a:p>
          <a:endParaRPr lang="en-GB"/>
        </a:p>
      </dgm:t>
    </dgm:pt>
    <dgm:pt modelId="{98706FE7-A248-6B42-B8BE-81CD39825409}" type="sibTrans" cxnId="{6D738D02-B40A-9141-948B-E2A9B2757C57}">
      <dgm:prSet/>
      <dgm:spPr/>
      <dgm:t>
        <a:bodyPr/>
        <a:lstStyle/>
        <a:p>
          <a:endParaRPr lang="en-GB"/>
        </a:p>
      </dgm:t>
    </dgm:pt>
    <dgm:pt modelId="{FD2EE681-6A65-0743-B9C4-4F0701AA2AE4}">
      <dgm:prSet/>
      <dgm:spPr/>
      <dgm:t>
        <a:bodyPr/>
        <a:lstStyle/>
        <a:p>
          <a:r>
            <a:rPr lang="en-US" dirty="0"/>
            <a:t>66 per month</a:t>
          </a:r>
        </a:p>
      </dgm:t>
    </dgm:pt>
    <dgm:pt modelId="{3B2BBD0C-EBAB-7C41-A3A7-ACCEEA5D87E7}" type="parTrans" cxnId="{FE625522-B7C4-4644-9512-FD3100574102}">
      <dgm:prSet/>
      <dgm:spPr/>
      <dgm:t>
        <a:bodyPr/>
        <a:lstStyle/>
        <a:p>
          <a:endParaRPr lang="en-GB"/>
        </a:p>
      </dgm:t>
    </dgm:pt>
    <dgm:pt modelId="{2DF94095-6ED3-FD4A-99FF-E91DE1455986}" type="sibTrans" cxnId="{FE625522-B7C4-4644-9512-FD3100574102}">
      <dgm:prSet/>
      <dgm:spPr/>
      <dgm:t>
        <a:bodyPr/>
        <a:lstStyle/>
        <a:p>
          <a:endParaRPr lang="en-GB"/>
        </a:p>
      </dgm:t>
    </dgm:pt>
    <dgm:pt modelId="{57BC6A54-96AD-A546-AB8F-376B51EB659B}" type="pres">
      <dgm:prSet presAssocID="{2911AD38-2270-4442-B72C-6D9005536B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D10B19-2E92-A240-A479-BEE2952D5342}" type="pres">
      <dgm:prSet presAssocID="{6E014C4C-B87A-6C4E-AFFD-5F0882101C49}" presName="linNode" presStyleCnt="0"/>
      <dgm:spPr/>
    </dgm:pt>
    <dgm:pt modelId="{BC248813-07B6-1B47-9320-C653E91088D8}" type="pres">
      <dgm:prSet presAssocID="{6E014C4C-B87A-6C4E-AFFD-5F0882101C49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C1659-A28F-DB4D-8598-E545DED11390}" type="pres">
      <dgm:prSet presAssocID="{6E014C4C-B87A-6C4E-AFFD-5F0882101C49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54298D-5F0E-0C40-B85A-82797065D515}" type="pres">
      <dgm:prSet presAssocID="{98706FE7-A248-6B42-B8BE-81CD39825409}" presName="sp" presStyleCnt="0"/>
      <dgm:spPr/>
    </dgm:pt>
    <dgm:pt modelId="{A547544A-A9C4-BB4F-8C1B-2D1920CDEA06}" type="pres">
      <dgm:prSet presAssocID="{B8ECAD26-280D-4411-B483-BA5B6BA88685}" presName="linNode" presStyleCnt="0"/>
      <dgm:spPr/>
    </dgm:pt>
    <dgm:pt modelId="{7131041F-3EB7-EA4B-A49C-8F2D525A8CE7}" type="pres">
      <dgm:prSet presAssocID="{B8ECAD26-280D-4411-B483-BA5B6BA88685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E42F65-EFAF-864F-9B0C-CEF0B0805F2B}" type="pres">
      <dgm:prSet presAssocID="{B8ECAD26-280D-4411-B483-BA5B6BA88685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FCA32-BA93-164F-A751-F1FC0FF21BBA}" type="pres">
      <dgm:prSet presAssocID="{ACEABA97-1B79-4D27-81C0-8CB4359DEFC7}" presName="sp" presStyleCnt="0"/>
      <dgm:spPr/>
    </dgm:pt>
    <dgm:pt modelId="{16125414-59E3-1545-B16E-591F1A84BC9E}" type="pres">
      <dgm:prSet presAssocID="{21AA178D-B37B-41BD-A3BD-933CA8BCB2C5}" presName="linNode" presStyleCnt="0"/>
      <dgm:spPr/>
    </dgm:pt>
    <dgm:pt modelId="{580C015E-E9A5-1F44-89B0-1D05EF8C8C79}" type="pres">
      <dgm:prSet presAssocID="{21AA178D-B37B-41BD-A3BD-933CA8BCB2C5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6CC66-1130-FC4E-AC2E-3BE1A056B1A3}" type="pres">
      <dgm:prSet presAssocID="{21AA178D-B37B-41BD-A3BD-933CA8BCB2C5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02705-8D24-C242-B32D-83FD7922C1FA}" type="pres">
      <dgm:prSet presAssocID="{FD46DC0C-793C-4E05-B9A7-74829A4D5225}" presName="sp" presStyleCnt="0"/>
      <dgm:spPr/>
    </dgm:pt>
    <dgm:pt modelId="{5001F7E5-C463-2D4A-8DA4-F0F4C1344006}" type="pres">
      <dgm:prSet presAssocID="{AF872C91-C863-4E6E-9770-FD5FFFDFBB2C}" presName="linNode" presStyleCnt="0"/>
      <dgm:spPr/>
    </dgm:pt>
    <dgm:pt modelId="{CC8090E4-7DAA-9A4E-A5A6-4B8D4FA7E15A}" type="pres">
      <dgm:prSet presAssocID="{AF872C91-C863-4E6E-9770-FD5FFFDFBB2C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7C5629-BD7B-F34A-BAF9-2EEA9776F2B1}" type="pres">
      <dgm:prSet presAssocID="{AF872C91-C863-4E6E-9770-FD5FFFDFBB2C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E3258-7522-BB43-9179-766B085E153E}" type="pres">
      <dgm:prSet presAssocID="{6C20AA26-D4C4-4F03-B947-E7BA138F6421}" presName="sp" presStyleCnt="0"/>
      <dgm:spPr/>
    </dgm:pt>
    <dgm:pt modelId="{D027D949-65EF-8C4A-93B7-873DDFE6F20B}" type="pres">
      <dgm:prSet presAssocID="{396E3807-2057-428F-906B-0094D9C6851B}" presName="linNode" presStyleCnt="0"/>
      <dgm:spPr/>
    </dgm:pt>
    <dgm:pt modelId="{E35E5EA6-AD76-2D4F-AAD1-61AFF606413A}" type="pres">
      <dgm:prSet presAssocID="{396E3807-2057-428F-906B-0094D9C6851B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994D5-FDEB-6748-B7CC-0181C36E367B}" type="pres">
      <dgm:prSet presAssocID="{396E3807-2057-428F-906B-0094D9C6851B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21988E-2772-4A82-92AD-B4D44AD325EC}" srcId="{2911AD38-2270-4442-B72C-6D9005536BDD}" destId="{AF872C91-C863-4E6E-9770-FD5FFFDFBB2C}" srcOrd="3" destOrd="0" parTransId="{7BD1657E-E949-4C28-B287-4A52B015B38A}" sibTransId="{6C20AA26-D4C4-4F03-B947-E7BA138F6421}"/>
    <dgm:cxn modelId="{887EE087-636B-4058-85CD-039F2BEEE9E2}" srcId="{21AA178D-B37B-41BD-A3BD-933CA8BCB2C5}" destId="{6F3F6240-EAD8-431D-BD93-44839AC9DBCE}" srcOrd="0" destOrd="0" parTransId="{A3549274-7746-456E-826C-2CFEF9AD3608}" sibTransId="{05C88608-642E-46A1-80EC-BC0FCCB745AA}"/>
    <dgm:cxn modelId="{E3F4FF20-9407-7347-8BFA-3FF2BA686178}" type="presOf" srcId="{BC0DABD0-446F-469A-B7D8-43B1355095B9}" destId="{1B7C5629-BD7B-F34A-BAF9-2EEA9776F2B1}" srcOrd="0" destOrd="0" presId="urn:microsoft.com/office/officeart/2005/8/layout/vList5"/>
    <dgm:cxn modelId="{295DBFB6-8AEC-AE42-BA55-51D89BC2615B}" type="presOf" srcId="{AF872C91-C863-4E6E-9770-FD5FFFDFBB2C}" destId="{CC8090E4-7DAA-9A4E-A5A6-4B8D4FA7E15A}" srcOrd="0" destOrd="0" presId="urn:microsoft.com/office/officeart/2005/8/layout/vList5"/>
    <dgm:cxn modelId="{FD696F50-7B5D-5F4D-BCAF-3533F7D6317D}" type="presOf" srcId="{6E014C4C-B87A-6C4E-AFFD-5F0882101C49}" destId="{BC248813-07B6-1B47-9320-C653E91088D8}" srcOrd="0" destOrd="0" presId="urn:microsoft.com/office/officeart/2005/8/layout/vList5"/>
    <dgm:cxn modelId="{D985C417-ECA8-40E4-A7C3-9E8CC82A8236}" srcId="{2911AD38-2270-4442-B72C-6D9005536BDD}" destId="{396E3807-2057-428F-906B-0094D9C6851B}" srcOrd="4" destOrd="0" parTransId="{443AE84A-18E2-4CB9-901B-1FDD940EAAE6}" sibTransId="{8F5C8795-EE6F-4A74-8701-23CE7CD8A983}"/>
    <dgm:cxn modelId="{1E8748A4-A143-45E7-A05B-FC6E2443C3C8}" srcId="{B8ECAD26-280D-4411-B483-BA5B6BA88685}" destId="{817CCD24-B7F8-4540-9292-02CDA78436B3}" srcOrd="0" destOrd="0" parTransId="{302682DE-A673-44B9-A8CC-0C2DC18235B7}" sibTransId="{26D34708-E0EE-465F-A236-3C18E43346A2}"/>
    <dgm:cxn modelId="{7B347931-E82C-5046-A2E2-1523CDBD38AB}" type="presOf" srcId="{5787CED8-D9FD-436C-852A-229FFF983B7C}" destId="{572994D5-FDEB-6748-B7CC-0181C36E367B}" srcOrd="0" destOrd="0" presId="urn:microsoft.com/office/officeart/2005/8/layout/vList5"/>
    <dgm:cxn modelId="{CC983CDD-9A42-4DDE-B11A-82963673FA57}" srcId="{2911AD38-2270-4442-B72C-6D9005536BDD}" destId="{B8ECAD26-280D-4411-B483-BA5B6BA88685}" srcOrd="1" destOrd="0" parTransId="{F8ED98BE-26AC-417E-AAC0-017351174056}" sibTransId="{ACEABA97-1B79-4D27-81C0-8CB4359DEFC7}"/>
    <dgm:cxn modelId="{AD6D42F7-77DA-4381-84A0-97078943AEDF}" srcId="{2911AD38-2270-4442-B72C-6D9005536BDD}" destId="{21AA178D-B37B-41BD-A3BD-933CA8BCB2C5}" srcOrd="2" destOrd="0" parTransId="{B329CE45-42A5-461F-9541-51CB985A0A36}" sibTransId="{FD46DC0C-793C-4E05-B9A7-74829A4D5225}"/>
    <dgm:cxn modelId="{7BBC04E1-4746-D445-9C08-DC270CB97A79}" type="presOf" srcId="{21AA178D-B37B-41BD-A3BD-933CA8BCB2C5}" destId="{580C015E-E9A5-1F44-89B0-1D05EF8C8C79}" srcOrd="0" destOrd="0" presId="urn:microsoft.com/office/officeart/2005/8/layout/vList5"/>
    <dgm:cxn modelId="{FE625522-B7C4-4644-9512-FD3100574102}" srcId="{6E014C4C-B87A-6C4E-AFFD-5F0882101C49}" destId="{FD2EE681-6A65-0743-B9C4-4F0701AA2AE4}" srcOrd="0" destOrd="0" parTransId="{3B2BBD0C-EBAB-7C41-A3A7-ACCEEA5D87E7}" sibTransId="{2DF94095-6ED3-FD4A-99FF-E91DE1455986}"/>
    <dgm:cxn modelId="{798E3641-F094-4840-9434-CC3F70D92878}" type="presOf" srcId="{6F3F6240-EAD8-431D-BD93-44839AC9DBCE}" destId="{D936CC66-1130-FC4E-AC2E-3BE1A056B1A3}" srcOrd="0" destOrd="0" presId="urn:microsoft.com/office/officeart/2005/8/layout/vList5"/>
    <dgm:cxn modelId="{DFCAB34B-DB58-F04F-82A8-0A73B66A11F9}" type="presOf" srcId="{FD2EE681-6A65-0743-B9C4-4F0701AA2AE4}" destId="{40BC1659-A28F-DB4D-8598-E545DED11390}" srcOrd="0" destOrd="0" presId="urn:microsoft.com/office/officeart/2005/8/layout/vList5"/>
    <dgm:cxn modelId="{9E294D51-4527-1D44-8A2F-397C2CED5C8A}" type="presOf" srcId="{396E3807-2057-428F-906B-0094D9C6851B}" destId="{E35E5EA6-AD76-2D4F-AAD1-61AFF606413A}" srcOrd="0" destOrd="0" presId="urn:microsoft.com/office/officeart/2005/8/layout/vList5"/>
    <dgm:cxn modelId="{D18E0825-FF64-4877-8B51-D55E9E804591}" srcId="{396E3807-2057-428F-906B-0094D9C6851B}" destId="{5787CED8-D9FD-436C-852A-229FFF983B7C}" srcOrd="0" destOrd="0" parTransId="{82429574-9070-4500-967A-16E12ED8E221}" sibTransId="{165610DD-AAF2-48AB-A0BD-AB12B5590220}"/>
    <dgm:cxn modelId="{BDC86401-B08B-7741-AA8B-F2EE1334D5AB}" type="presOf" srcId="{817CCD24-B7F8-4540-9292-02CDA78436B3}" destId="{89E42F65-EFAF-864F-9B0C-CEF0B0805F2B}" srcOrd="0" destOrd="0" presId="urn:microsoft.com/office/officeart/2005/8/layout/vList5"/>
    <dgm:cxn modelId="{30EC2874-433C-AF49-8481-227A6BDED991}" type="presOf" srcId="{2911AD38-2270-4442-B72C-6D9005536BDD}" destId="{57BC6A54-96AD-A546-AB8F-376B51EB659B}" srcOrd="0" destOrd="0" presId="urn:microsoft.com/office/officeart/2005/8/layout/vList5"/>
    <dgm:cxn modelId="{6D738D02-B40A-9141-948B-E2A9B2757C57}" srcId="{2911AD38-2270-4442-B72C-6D9005536BDD}" destId="{6E014C4C-B87A-6C4E-AFFD-5F0882101C49}" srcOrd="0" destOrd="0" parTransId="{D744B740-C8CF-0E45-9F8C-A67941113531}" sibTransId="{98706FE7-A248-6B42-B8BE-81CD39825409}"/>
    <dgm:cxn modelId="{C2316CC1-D4E6-1C45-A73E-BD05182D22BD}" type="presOf" srcId="{B8ECAD26-280D-4411-B483-BA5B6BA88685}" destId="{7131041F-3EB7-EA4B-A49C-8F2D525A8CE7}" srcOrd="0" destOrd="0" presId="urn:microsoft.com/office/officeart/2005/8/layout/vList5"/>
    <dgm:cxn modelId="{F09105E6-602D-49E2-B891-CAE996A21A43}" srcId="{AF872C91-C863-4E6E-9770-FD5FFFDFBB2C}" destId="{BC0DABD0-446F-469A-B7D8-43B1355095B9}" srcOrd="0" destOrd="0" parTransId="{5AA88562-FAC9-4BAB-93AC-A319A4CE9790}" sibTransId="{B2BC9794-3596-44D7-A32B-ABA6F64C124A}"/>
    <dgm:cxn modelId="{D603E861-B236-274B-AC1B-00535A528D00}" type="presParOf" srcId="{57BC6A54-96AD-A546-AB8F-376B51EB659B}" destId="{FAD10B19-2E92-A240-A479-BEE2952D5342}" srcOrd="0" destOrd="0" presId="urn:microsoft.com/office/officeart/2005/8/layout/vList5"/>
    <dgm:cxn modelId="{5BDDD5F5-8326-9045-8AFA-D658A7837996}" type="presParOf" srcId="{FAD10B19-2E92-A240-A479-BEE2952D5342}" destId="{BC248813-07B6-1B47-9320-C653E91088D8}" srcOrd="0" destOrd="0" presId="urn:microsoft.com/office/officeart/2005/8/layout/vList5"/>
    <dgm:cxn modelId="{8DF31ED6-B092-724F-98A4-294724FFBADA}" type="presParOf" srcId="{FAD10B19-2E92-A240-A479-BEE2952D5342}" destId="{40BC1659-A28F-DB4D-8598-E545DED11390}" srcOrd="1" destOrd="0" presId="urn:microsoft.com/office/officeart/2005/8/layout/vList5"/>
    <dgm:cxn modelId="{17372D43-A2C0-E442-84E7-CAE081C3600F}" type="presParOf" srcId="{57BC6A54-96AD-A546-AB8F-376B51EB659B}" destId="{A654298D-5F0E-0C40-B85A-82797065D515}" srcOrd="1" destOrd="0" presId="urn:microsoft.com/office/officeart/2005/8/layout/vList5"/>
    <dgm:cxn modelId="{68FD7B96-C994-F941-8433-C64454DEC1E6}" type="presParOf" srcId="{57BC6A54-96AD-A546-AB8F-376B51EB659B}" destId="{A547544A-A9C4-BB4F-8C1B-2D1920CDEA06}" srcOrd="2" destOrd="0" presId="urn:microsoft.com/office/officeart/2005/8/layout/vList5"/>
    <dgm:cxn modelId="{D163AA37-4183-8E49-AE85-329E471FF850}" type="presParOf" srcId="{A547544A-A9C4-BB4F-8C1B-2D1920CDEA06}" destId="{7131041F-3EB7-EA4B-A49C-8F2D525A8CE7}" srcOrd="0" destOrd="0" presId="urn:microsoft.com/office/officeart/2005/8/layout/vList5"/>
    <dgm:cxn modelId="{DCBBA6DF-970E-9C44-A2B4-56B8F978410F}" type="presParOf" srcId="{A547544A-A9C4-BB4F-8C1B-2D1920CDEA06}" destId="{89E42F65-EFAF-864F-9B0C-CEF0B0805F2B}" srcOrd="1" destOrd="0" presId="urn:microsoft.com/office/officeart/2005/8/layout/vList5"/>
    <dgm:cxn modelId="{36AA9133-2696-1045-B889-117928ACE4CD}" type="presParOf" srcId="{57BC6A54-96AD-A546-AB8F-376B51EB659B}" destId="{D20FCA32-BA93-164F-A751-F1FC0FF21BBA}" srcOrd="3" destOrd="0" presId="urn:microsoft.com/office/officeart/2005/8/layout/vList5"/>
    <dgm:cxn modelId="{0B772867-FDAC-0445-9DEC-3B4BC5FFF123}" type="presParOf" srcId="{57BC6A54-96AD-A546-AB8F-376B51EB659B}" destId="{16125414-59E3-1545-B16E-591F1A84BC9E}" srcOrd="4" destOrd="0" presId="urn:microsoft.com/office/officeart/2005/8/layout/vList5"/>
    <dgm:cxn modelId="{37647DBF-A9E8-5045-8F3B-EC885B08C8FC}" type="presParOf" srcId="{16125414-59E3-1545-B16E-591F1A84BC9E}" destId="{580C015E-E9A5-1F44-89B0-1D05EF8C8C79}" srcOrd="0" destOrd="0" presId="urn:microsoft.com/office/officeart/2005/8/layout/vList5"/>
    <dgm:cxn modelId="{B4FB5401-4037-A444-A556-CF42BF5C5FE4}" type="presParOf" srcId="{16125414-59E3-1545-B16E-591F1A84BC9E}" destId="{D936CC66-1130-FC4E-AC2E-3BE1A056B1A3}" srcOrd="1" destOrd="0" presId="urn:microsoft.com/office/officeart/2005/8/layout/vList5"/>
    <dgm:cxn modelId="{79004CA5-5A20-4F45-AABB-673EFDDFCCA1}" type="presParOf" srcId="{57BC6A54-96AD-A546-AB8F-376B51EB659B}" destId="{B3702705-8D24-C242-B32D-83FD7922C1FA}" srcOrd="5" destOrd="0" presId="urn:microsoft.com/office/officeart/2005/8/layout/vList5"/>
    <dgm:cxn modelId="{B6C3994F-7737-8A41-AB30-5CDE7136A16F}" type="presParOf" srcId="{57BC6A54-96AD-A546-AB8F-376B51EB659B}" destId="{5001F7E5-C463-2D4A-8DA4-F0F4C1344006}" srcOrd="6" destOrd="0" presId="urn:microsoft.com/office/officeart/2005/8/layout/vList5"/>
    <dgm:cxn modelId="{317DC3D7-51BE-144F-908F-70A07F7406FE}" type="presParOf" srcId="{5001F7E5-C463-2D4A-8DA4-F0F4C1344006}" destId="{CC8090E4-7DAA-9A4E-A5A6-4B8D4FA7E15A}" srcOrd="0" destOrd="0" presId="urn:microsoft.com/office/officeart/2005/8/layout/vList5"/>
    <dgm:cxn modelId="{7891CF1F-BB58-E244-8832-F08B4A6A752E}" type="presParOf" srcId="{5001F7E5-C463-2D4A-8DA4-F0F4C1344006}" destId="{1B7C5629-BD7B-F34A-BAF9-2EEA9776F2B1}" srcOrd="1" destOrd="0" presId="urn:microsoft.com/office/officeart/2005/8/layout/vList5"/>
    <dgm:cxn modelId="{3E724A4C-2E7A-324B-B003-1F5C9C7B7E7E}" type="presParOf" srcId="{57BC6A54-96AD-A546-AB8F-376B51EB659B}" destId="{0EFE3258-7522-BB43-9179-766B085E153E}" srcOrd="7" destOrd="0" presId="urn:microsoft.com/office/officeart/2005/8/layout/vList5"/>
    <dgm:cxn modelId="{3E74306F-3283-F244-8AE5-EEA1FE1E086E}" type="presParOf" srcId="{57BC6A54-96AD-A546-AB8F-376B51EB659B}" destId="{D027D949-65EF-8C4A-93B7-873DDFE6F20B}" srcOrd="8" destOrd="0" presId="urn:microsoft.com/office/officeart/2005/8/layout/vList5"/>
    <dgm:cxn modelId="{186314B7-C994-6E47-A049-9E7BC4BA63F5}" type="presParOf" srcId="{D027D949-65EF-8C4A-93B7-873DDFE6F20B}" destId="{E35E5EA6-AD76-2D4F-AAD1-61AFF606413A}" srcOrd="0" destOrd="0" presId="urn:microsoft.com/office/officeart/2005/8/layout/vList5"/>
    <dgm:cxn modelId="{900815E3-EE0D-0A4B-AACE-2D6FE0B657E2}" type="presParOf" srcId="{D027D949-65EF-8C4A-93B7-873DDFE6F20B}" destId="{572994D5-FDEB-6748-B7CC-0181C36E36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C2786-D883-5746-BE6B-5ECD530CD205}">
      <dsp:nvSpPr>
        <dsp:cNvPr id="0" name=""/>
        <dsp:cNvSpPr/>
      </dsp:nvSpPr>
      <dsp:spPr>
        <a:xfrm>
          <a:off x="0" y="820218"/>
          <a:ext cx="3414946" cy="2048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Install malicious software (Malware/Trojans)</a:t>
          </a:r>
        </a:p>
      </dsp:txBody>
      <dsp:txXfrm>
        <a:off x="0" y="820218"/>
        <a:ext cx="3414946" cy="2048967"/>
      </dsp:txXfrm>
    </dsp:sp>
    <dsp:sp modelId="{A78966FE-88BE-6649-A392-C1D3D47F3180}">
      <dsp:nvSpPr>
        <dsp:cNvPr id="0" name=""/>
        <dsp:cNvSpPr/>
      </dsp:nvSpPr>
      <dsp:spPr>
        <a:xfrm>
          <a:off x="3756441" y="820218"/>
          <a:ext cx="3414946" cy="2048967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Logon into sites that look legitimate (Phishing)</a:t>
          </a:r>
        </a:p>
      </dsp:txBody>
      <dsp:txXfrm>
        <a:off x="3756441" y="820218"/>
        <a:ext cx="3414946" cy="2048967"/>
      </dsp:txXfrm>
    </dsp:sp>
    <dsp:sp modelId="{2BC44307-2D4B-554E-9070-BA1193994339}">
      <dsp:nvSpPr>
        <dsp:cNvPr id="0" name=""/>
        <dsp:cNvSpPr/>
      </dsp:nvSpPr>
      <dsp:spPr>
        <a:xfrm>
          <a:off x="7512882" y="820218"/>
          <a:ext cx="3414946" cy="2048967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/>
            <a:t>Use their cloud services to store sensitive data (Shadow IT)</a:t>
          </a:r>
        </a:p>
      </dsp:txBody>
      <dsp:txXfrm>
        <a:off x="7512882" y="820218"/>
        <a:ext cx="3414946" cy="2048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7ADA-121B-EE4C-B9A9-60AF8B446ECC}">
      <dsp:nvSpPr>
        <dsp:cNvPr id="0" name=""/>
        <dsp:cNvSpPr/>
      </dsp:nvSpPr>
      <dsp:spPr>
        <a:xfrm>
          <a:off x="4877" y="434297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Take Over:</a:t>
          </a:r>
        </a:p>
      </dsp:txBody>
      <dsp:txXfrm>
        <a:off x="572760" y="434297"/>
        <a:ext cx="1703651" cy="1135766"/>
      </dsp:txXfrm>
    </dsp:sp>
    <dsp:sp modelId="{7AC17149-D1C7-1842-BDCB-2DC9C9556C05}">
      <dsp:nvSpPr>
        <dsp:cNvPr id="0" name=""/>
        <dsp:cNvSpPr/>
      </dsp:nvSpPr>
      <dsp:spPr>
        <a:xfrm>
          <a:off x="2560353" y="434297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Change the details</a:t>
          </a:r>
        </a:p>
      </dsp:txBody>
      <dsp:txXfrm>
        <a:off x="3128236" y="434297"/>
        <a:ext cx="1703651" cy="1135766"/>
      </dsp:txXfrm>
    </dsp:sp>
    <dsp:sp modelId="{992C1796-F113-8D44-AE05-BB0F57F0368E}">
      <dsp:nvSpPr>
        <dsp:cNvPr id="0" name=""/>
        <dsp:cNvSpPr/>
      </dsp:nvSpPr>
      <dsp:spPr>
        <a:xfrm>
          <a:off x="5115829" y="434297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Change the password</a:t>
          </a:r>
        </a:p>
      </dsp:txBody>
      <dsp:txXfrm>
        <a:off x="5683712" y="434297"/>
        <a:ext cx="1703651" cy="1135766"/>
      </dsp:txXfrm>
    </dsp:sp>
    <dsp:sp modelId="{9648A1A4-646E-CA4A-8953-245DF08BDAE1}">
      <dsp:nvSpPr>
        <dsp:cNvPr id="0" name=""/>
        <dsp:cNvSpPr/>
      </dsp:nvSpPr>
      <dsp:spPr>
        <a:xfrm>
          <a:off x="7671304" y="434297"/>
          <a:ext cx="2839417" cy="11357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Sell the account access</a:t>
          </a:r>
        </a:p>
      </dsp:txBody>
      <dsp:txXfrm>
        <a:off x="8239187" y="434297"/>
        <a:ext cx="1703651" cy="1135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7ADA-121B-EE4C-B9A9-60AF8B446ECC}">
      <dsp:nvSpPr>
        <dsp:cNvPr id="0" name=""/>
        <dsp:cNvSpPr/>
      </dsp:nvSpPr>
      <dsp:spPr>
        <a:xfrm>
          <a:off x="4877" y="434297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Hijack:</a:t>
          </a:r>
        </a:p>
      </dsp:txBody>
      <dsp:txXfrm>
        <a:off x="572760" y="434297"/>
        <a:ext cx="1703651" cy="1135766"/>
      </dsp:txXfrm>
    </dsp:sp>
    <dsp:sp modelId="{7AC17149-D1C7-1842-BDCB-2DC9C9556C05}">
      <dsp:nvSpPr>
        <dsp:cNvPr id="0" name=""/>
        <dsp:cNvSpPr/>
      </dsp:nvSpPr>
      <dsp:spPr>
        <a:xfrm>
          <a:off x="2560353" y="434297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Read the email</a:t>
          </a:r>
        </a:p>
      </dsp:txBody>
      <dsp:txXfrm>
        <a:off x="3128236" y="434297"/>
        <a:ext cx="1703651" cy="1135766"/>
      </dsp:txXfrm>
    </dsp:sp>
    <dsp:sp modelId="{992C1796-F113-8D44-AE05-BB0F57F0368E}">
      <dsp:nvSpPr>
        <dsp:cNvPr id="0" name=""/>
        <dsp:cNvSpPr/>
      </dsp:nvSpPr>
      <dsp:spPr>
        <a:xfrm>
          <a:off x="5115829" y="434297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Leave password untouched</a:t>
          </a:r>
        </a:p>
      </dsp:txBody>
      <dsp:txXfrm>
        <a:off x="5683712" y="434297"/>
        <a:ext cx="1703651" cy="1135766"/>
      </dsp:txXfrm>
    </dsp:sp>
    <dsp:sp modelId="{9648A1A4-646E-CA4A-8953-245DF08BDAE1}">
      <dsp:nvSpPr>
        <dsp:cNvPr id="0" name=""/>
        <dsp:cNvSpPr/>
      </dsp:nvSpPr>
      <dsp:spPr>
        <a:xfrm>
          <a:off x="7671304" y="434297"/>
          <a:ext cx="2839417" cy="113576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Use the account access</a:t>
          </a:r>
        </a:p>
      </dsp:txBody>
      <dsp:txXfrm>
        <a:off x="8239187" y="434297"/>
        <a:ext cx="1703651" cy="11357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37ADA-121B-EE4C-B9A9-60AF8B446ECC}">
      <dsp:nvSpPr>
        <dsp:cNvPr id="0" name=""/>
        <dsp:cNvSpPr/>
      </dsp:nvSpPr>
      <dsp:spPr>
        <a:xfrm>
          <a:off x="4877" y="434297"/>
          <a:ext cx="2839417" cy="113576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Extortion:</a:t>
          </a:r>
        </a:p>
      </dsp:txBody>
      <dsp:txXfrm>
        <a:off x="572760" y="434297"/>
        <a:ext cx="1703651" cy="1135766"/>
      </dsp:txXfrm>
    </dsp:sp>
    <dsp:sp modelId="{7AC17149-D1C7-1842-BDCB-2DC9C9556C05}">
      <dsp:nvSpPr>
        <dsp:cNvPr id="0" name=""/>
        <dsp:cNvSpPr/>
      </dsp:nvSpPr>
      <dsp:spPr>
        <a:xfrm>
          <a:off x="2560353" y="434297"/>
          <a:ext cx="2839417" cy="113576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Export data</a:t>
          </a:r>
        </a:p>
      </dsp:txBody>
      <dsp:txXfrm>
        <a:off x="3128236" y="434297"/>
        <a:ext cx="1703651" cy="1135766"/>
      </dsp:txXfrm>
    </dsp:sp>
    <dsp:sp modelId="{992C1796-F113-8D44-AE05-BB0F57F0368E}">
      <dsp:nvSpPr>
        <dsp:cNvPr id="0" name=""/>
        <dsp:cNvSpPr/>
      </dsp:nvSpPr>
      <dsp:spPr>
        <a:xfrm>
          <a:off x="5115829" y="434297"/>
          <a:ext cx="2839417" cy="113576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Possibly destroy data</a:t>
          </a:r>
        </a:p>
      </dsp:txBody>
      <dsp:txXfrm>
        <a:off x="5683712" y="434297"/>
        <a:ext cx="1703651" cy="1135766"/>
      </dsp:txXfrm>
    </dsp:sp>
    <dsp:sp modelId="{9648A1A4-646E-CA4A-8953-245DF08BDAE1}">
      <dsp:nvSpPr>
        <dsp:cNvPr id="0" name=""/>
        <dsp:cNvSpPr/>
      </dsp:nvSpPr>
      <dsp:spPr>
        <a:xfrm>
          <a:off x="7671304" y="434297"/>
          <a:ext cx="2839417" cy="113576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Demand payment</a:t>
          </a:r>
        </a:p>
      </dsp:txBody>
      <dsp:txXfrm>
        <a:off x="8239187" y="434297"/>
        <a:ext cx="1703651" cy="11357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F8CA05-CAEC-574C-948C-B5454A3C7D25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9DBDD-9CEB-7F47-B283-7349C79C32CD}">
      <dsp:nvSpPr>
        <dsp:cNvPr id="0" name=""/>
        <dsp:cNvSpPr/>
      </dsp:nvSpPr>
      <dsp:spPr>
        <a:xfrm>
          <a:off x="1115" y="1305401"/>
          <a:ext cx="3357094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Username:Password 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to logon page on site.</a:t>
          </a:r>
        </a:p>
      </dsp:txBody>
      <dsp:txXfrm>
        <a:off x="86081" y="1390367"/>
        <a:ext cx="3187162" cy="1570603"/>
      </dsp:txXfrm>
    </dsp:sp>
    <dsp:sp modelId="{B4052F92-ECA9-644D-98AE-4CF1E27AC922}">
      <dsp:nvSpPr>
        <dsp:cNvPr id="0" name=""/>
        <dsp:cNvSpPr/>
      </dsp:nvSpPr>
      <dsp:spPr>
        <a:xfrm>
          <a:off x="3579252" y="1305401"/>
          <a:ext cx="3357094" cy="174053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Site does MFA Challenge: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User gives valid Response.</a:t>
          </a:r>
        </a:p>
      </dsp:txBody>
      <dsp:txXfrm>
        <a:off x="3664218" y="1390367"/>
        <a:ext cx="3187162" cy="1570603"/>
      </dsp:txXfrm>
    </dsp:sp>
    <dsp:sp modelId="{242B1523-47FC-054F-B76A-709A247B93AD}">
      <dsp:nvSpPr>
        <dsp:cNvPr id="0" name=""/>
        <dsp:cNvSpPr/>
      </dsp:nvSpPr>
      <dsp:spPr>
        <a:xfrm>
          <a:off x="7157390" y="1305401"/>
          <a:ext cx="3357094" cy="174053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Token issued to user</a:t>
          </a: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/>
            <a:t>Stored in browser.</a:t>
          </a:r>
        </a:p>
      </dsp:txBody>
      <dsp:txXfrm>
        <a:off x="7242356" y="1390367"/>
        <a:ext cx="3187162" cy="1570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BC1659-A28F-DB4D-8598-E545DED11390}">
      <dsp:nvSpPr>
        <dsp:cNvPr id="0" name=""/>
        <dsp:cNvSpPr/>
      </dsp:nvSpPr>
      <dsp:spPr>
        <a:xfrm rot="5400000">
          <a:off x="4022777" y="-1585004"/>
          <a:ext cx="784755" cy="41554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/>
            <a:t>66 per month</a:t>
          </a:r>
        </a:p>
      </dsp:txBody>
      <dsp:txXfrm rot="-5400000">
        <a:off x="2337435" y="138647"/>
        <a:ext cx="4117131" cy="708137"/>
      </dsp:txXfrm>
    </dsp:sp>
    <dsp:sp modelId="{BC248813-07B6-1B47-9320-C653E91088D8}">
      <dsp:nvSpPr>
        <dsp:cNvPr id="0" name=""/>
        <dsp:cNvSpPr/>
      </dsp:nvSpPr>
      <dsp:spPr>
        <a:xfrm>
          <a:off x="0" y="2243"/>
          <a:ext cx="2337435" cy="98094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Phishing campaigns</a:t>
          </a:r>
        </a:p>
      </dsp:txBody>
      <dsp:txXfrm>
        <a:off x="47886" y="50129"/>
        <a:ext cx="2241663" cy="885172"/>
      </dsp:txXfrm>
    </dsp:sp>
    <dsp:sp modelId="{89E42F65-EFAF-864F-9B0C-CEF0B0805F2B}">
      <dsp:nvSpPr>
        <dsp:cNvPr id="0" name=""/>
        <dsp:cNvSpPr/>
      </dsp:nvSpPr>
      <dsp:spPr>
        <a:xfrm rot="5400000">
          <a:off x="4022777" y="-555012"/>
          <a:ext cx="784755" cy="4155440"/>
        </a:xfrm>
        <a:prstGeom prst="round2SameRect">
          <a:avLst/>
        </a:prstGeom>
        <a:solidFill>
          <a:schemeClr val="accent4">
            <a:tint val="40000"/>
            <a:alpha val="90000"/>
            <a:hueOff val="2715481"/>
            <a:satOff val="-12811"/>
            <a:lumOff val="-46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715481"/>
              <a:satOff val="-12811"/>
              <a:lumOff val="-4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/>
            <a:t>36,284 / 1,200</a:t>
          </a:r>
        </a:p>
      </dsp:txBody>
      <dsp:txXfrm rot="-5400000">
        <a:off x="2337435" y="1168639"/>
        <a:ext cx="4117131" cy="708137"/>
      </dsp:txXfrm>
    </dsp:sp>
    <dsp:sp modelId="{7131041F-3EB7-EA4B-A49C-8F2D525A8CE7}">
      <dsp:nvSpPr>
        <dsp:cNvPr id="0" name=""/>
        <dsp:cNvSpPr/>
      </dsp:nvSpPr>
      <dsp:spPr>
        <a:xfrm>
          <a:off x="0" y="1032235"/>
          <a:ext cx="2337435" cy="980944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Blocked at boundary</a:t>
          </a:r>
        </a:p>
      </dsp:txBody>
      <dsp:txXfrm>
        <a:off x="47886" y="1080121"/>
        <a:ext cx="2241663" cy="885172"/>
      </dsp:txXfrm>
    </dsp:sp>
    <dsp:sp modelId="{D936CC66-1130-FC4E-AC2E-3BE1A056B1A3}">
      <dsp:nvSpPr>
        <dsp:cNvPr id="0" name=""/>
        <dsp:cNvSpPr/>
      </dsp:nvSpPr>
      <dsp:spPr>
        <a:xfrm rot="5400000">
          <a:off x="4022777" y="474979"/>
          <a:ext cx="784755" cy="4155440"/>
        </a:xfrm>
        <a:prstGeom prst="round2SameRect">
          <a:avLst/>
        </a:prstGeom>
        <a:solidFill>
          <a:schemeClr val="accent4">
            <a:tint val="40000"/>
            <a:alpha val="90000"/>
            <a:hueOff val="5430963"/>
            <a:satOff val="-25622"/>
            <a:lumOff val="-92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430963"/>
              <a:satOff val="-25622"/>
              <a:lumOff val="-9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/>
            <a:t>1308 / 43</a:t>
          </a:r>
        </a:p>
      </dsp:txBody>
      <dsp:txXfrm rot="-5400000">
        <a:off x="2337435" y="2198631"/>
        <a:ext cx="4117131" cy="708137"/>
      </dsp:txXfrm>
    </dsp:sp>
    <dsp:sp modelId="{580C015E-E9A5-1F44-89B0-1D05EF8C8C79}">
      <dsp:nvSpPr>
        <dsp:cNvPr id="0" name=""/>
        <dsp:cNvSpPr/>
      </dsp:nvSpPr>
      <dsp:spPr>
        <a:xfrm>
          <a:off x="0" y="2062227"/>
          <a:ext cx="2337435" cy="980944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Reported Phishing</a:t>
          </a:r>
        </a:p>
      </dsp:txBody>
      <dsp:txXfrm>
        <a:off x="47886" y="2110113"/>
        <a:ext cx="2241663" cy="885172"/>
      </dsp:txXfrm>
    </dsp:sp>
    <dsp:sp modelId="{1B7C5629-BD7B-F34A-BAF9-2EEA9776F2B1}">
      <dsp:nvSpPr>
        <dsp:cNvPr id="0" name=""/>
        <dsp:cNvSpPr/>
      </dsp:nvSpPr>
      <dsp:spPr>
        <a:xfrm rot="5400000">
          <a:off x="4022777" y="1504972"/>
          <a:ext cx="784755" cy="4155440"/>
        </a:xfrm>
        <a:prstGeom prst="round2SameRect">
          <a:avLst/>
        </a:prstGeom>
        <a:solidFill>
          <a:schemeClr val="accent4">
            <a:tint val="40000"/>
            <a:alpha val="90000"/>
            <a:hueOff val="8146444"/>
            <a:satOff val="-38434"/>
            <a:lumOff val="-138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8146444"/>
              <a:satOff val="-38434"/>
              <a:lumOff val="-13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/>
            <a:t>123 / 4</a:t>
          </a:r>
        </a:p>
      </dsp:txBody>
      <dsp:txXfrm rot="-5400000">
        <a:off x="2337435" y="3228624"/>
        <a:ext cx="4117131" cy="708137"/>
      </dsp:txXfrm>
    </dsp:sp>
    <dsp:sp modelId="{CC8090E4-7DAA-9A4E-A5A6-4B8D4FA7E15A}">
      <dsp:nvSpPr>
        <dsp:cNvPr id="0" name=""/>
        <dsp:cNvSpPr/>
      </dsp:nvSpPr>
      <dsp:spPr>
        <a:xfrm>
          <a:off x="0" y="3092219"/>
          <a:ext cx="2337435" cy="980944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URLs clicked</a:t>
          </a:r>
        </a:p>
      </dsp:txBody>
      <dsp:txXfrm>
        <a:off x="47886" y="3140105"/>
        <a:ext cx="2241663" cy="885172"/>
      </dsp:txXfrm>
    </dsp:sp>
    <dsp:sp modelId="{572994D5-FDEB-6748-B7CC-0181C36E367B}">
      <dsp:nvSpPr>
        <dsp:cNvPr id="0" name=""/>
        <dsp:cNvSpPr/>
      </dsp:nvSpPr>
      <dsp:spPr>
        <a:xfrm rot="5400000">
          <a:off x="4022777" y="2534964"/>
          <a:ext cx="784755" cy="4155440"/>
        </a:xfrm>
        <a:prstGeom prst="round2Same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900" kern="1200" dirty="0"/>
            <a:t>22 / 1 </a:t>
          </a:r>
        </a:p>
      </dsp:txBody>
      <dsp:txXfrm rot="-5400000">
        <a:off x="2337435" y="4258616"/>
        <a:ext cx="4117131" cy="708137"/>
      </dsp:txXfrm>
    </dsp:sp>
    <dsp:sp modelId="{E35E5EA6-AD76-2D4F-AAD1-61AFF606413A}">
      <dsp:nvSpPr>
        <dsp:cNvPr id="0" name=""/>
        <dsp:cNvSpPr/>
      </dsp:nvSpPr>
      <dsp:spPr>
        <a:xfrm>
          <a:off x="0" y="4122211"/>
          <a:ext cx="2337435" cy="98094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Malicious code</a:t>
          </a:r>
        </a:p>
      </dsp:txBody>
      <dsp:txXfrm>
        <a:off x="47886" y="4170097"/>
        <a:ext cx="2241663" cy="885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8C9B6-D1CC-DE49-A432-28A157ADA9C5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5058C-6A68-1340-A180-7977B063FE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1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3751B-6B78-4828-9ED3-9A340B54D47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387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4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https://cybernews.com/privacy/android-apps-are-asking-for-too-many-dangerous-permissions-heres-how-we-know/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99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36393A"/>
                </a:solidFill>
                <a:effectLst/>
                <a:latin typeface="-apple-system"/>
              </a:rPr>
              <a:t>Malware Blocking Only</a:t>
            </a: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/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Primary DNS: 1.1.1.2</a:t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Secondary DNS: 1.0.0.2</a:t>
            </a:r>
          </a:p>
          <a:p>
            <a:pPr algn="l"/>
            <a:r>
              <a:rPr lang="en-GB" b="1" i="0" dirty="0">
                <a:solidFill>
                  <a:srgbClr val="36393A"/>
                </a:solidFill>
                <a:effectLst/>
                <a:latin typeface="-apple-system"/>
              </a:rPr>
              <a:t>Malware and Adult Content</a:t>
            </a: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/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Primary DNS: 1.1.1.3</a:t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Secondary DNS: 1.0.0.3</a:t>
            </a:r>
          </a:p>
          <a:p>
            <a:pPr algn="l"/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For IPv6 use:</a:t>
            </a:r>
          </a:p>
          <a:p>
            <a:pPr algn="l"/>
            <a:r>
              <a:rPr lang="en-GB" b="1" i="0" dirty="0">
                <a:solidFill>
                  <a:srgbClr val="36393A"/>
                </a:solidFill>
                <a:effectLst/>
                <a:latin typeface="-apple-system"/>
              </a:rPr>
              <a:t>Malware Blocking Only</a:t>
            </a: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/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Primary DNS: 2606:4700:4700::1112</a:t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Secondary DNS: 2606:4700:4700::1002</a:t>
            </a:r>
          </a:p>
          <a:p>
            <a:pPr algn="l"/>
            <a:r>
              <a:rPr lang="en-GB" b="1" i="0" dirty="0">
                <a:solidFill>
                  <a:srgbClr val="36393A"/>
                </a:solidFill>
                <a:effectLst/>
                <a:latin typeface="-apple-system"/>
              </a:rPr>
              <a:t>Malware and Adult Content</a:t>
            </a: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/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Primary DNS: 2606:4700:4700::1113</a:t>
            </a:r>
            <a:b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</a:br>
            <a:r>
              <a:rPr lang="en-GB" b="0" i="0" dirty="0">
                <a:solidFill>
                  <a:srgbClr val="36393A"/>
                </a:solidFill>
                <a:effectLst/>
                <a:latin typeface="-apple-system"/>
              </a:rPr>
              <a:t>Secondary DNS: 2606:4700:4700::1003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8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08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Apple:   https://support.apple.com/en-gb/guide/iphone/iph00ba7d632/ios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Android:  https://support.google.com/families/answer/7103262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8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8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6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/>
            </a:r>
            <a:b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</a:b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What I will cover: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Laptop security [DB laptop] attack vectors: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Infrastructure –DNS &amp; Wi-Fi (includes explainers).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Dangerous applications and how to avoid them. 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Shadow IT (how it is dangerous).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Mobile security (looking at malicious apps):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The rise of malicious apps.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Where to get safe apps from.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What to look for in the app store.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Alarming permissions for apps.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Home network security steps: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Routers.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Wireless.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Other devices.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What to do with older equipment.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Passwords: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Good password management.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When you can reuse a password (some you can).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General account security: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Email security.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Social media security.</a:t>
            </a:r>
          </a:p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</a:rPr>
              <a:t>          </a:t>
            </a:r>
            <a:r>
              <a:rPr lang="en-GB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Wrap-up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05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76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1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https://www.pcmag.com/picks/the-best-malware-removal-and-protection-software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4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5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9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3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9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5058C-6A68-1340-A180-7977B063FEF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7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2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47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1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9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7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22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03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9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280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0.png"/><Relationship Id="rId12" Type="http://schemas.openxmlformats.org/officeDocument/2006/relationships/image" Target="../media/image4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33.svg"/><Relationship Id="rId10" Type="http://schemas.openxmlformats.org/officeDocument/2006/relationships/image" Target="../media/image38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84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svg"/><Relationship Id="rId11" Type="http://schemas.openxmlformats.org/officeDocument/2006/relationships/image" Target="../media/image86.png"/><Relationship Id="rId5" Type="http://schemas.openxmlformats.org/officeDocument/2006/relationships/image" Target="../media/image83.png"/><Relationship Id="rId15" Type="http://schemas.openxmlformats.org/officeDocument/2006/relationships/image" Target="../media/image87.png"/><Relationship Id="rId10" Type="http://schemas.openxmlformats.org/officeDocument/2006/relationships/image" Target="../media/image94.svg"/><Relationship Id="rId4" Type="http://schemas.openxmlformats.org/officeDocument/2006/relationships/image" Target="../media/image33.svg"/><Relationship Id="rId9" Type="http://schemas.openxmlformats.org/officeDocument/2006/relationships/image" Target="../media/image85.png"/><Relationship Id="rId14" Type="http://schemas.openxmlformats.org/officeDocument/2006/relationships/image" Target="../media/image3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svg"/><Relationship Id="rId5" Type="http://schemas.openxmlformats.org/officeDocument/2006/relationships/image" Target="../media/image86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89.png"/><Relationship Id="rId5" Type="http://schemas.openxmlformats.org/officeDocument/2006/relationships/image" Target="../media/image31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svg"/><Relationship Id="rId5" Type="http://schemas.openxmlformats.org/officeDocument/2006/relationships/image" Target="../media/image86.png"/><Relationship Id="rId10" Type="http://schemas.openxmlformats.org/officeDocument/2006/relationships/image" Target="../media/image100.svg"/><Relationship Id="rId4" Type="http://schemas.openxmlformats.org/officeDocument/2006/relationships/image" Target="../media/image33.sv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0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svg"/><Relationship Id="rId11" Type="http://schemas.openxmlformats.org/officeDocument/2006/relationships/image" Target="../media/image88.png"/><Relationship Id="rId5" Type="http://schemas.openxmlformats.org/officeDocument/2006/relationships/image" Target="../media/image86.png"/><Relationship Id="rId15" Type="http://schemas.openxmlformats.org/officeDocument/2006/relationships/image" Target="../media/image32.png"/><Relationship Id="rId10" Type="http://schemas.openxmlformats.org/officeDocument/2006/relationships/image" Target="../media/image36.svg"/><Relationship Id="rId4" Type="http://schemas.openxmlformats.org/officeDocument/2006/relationships/image" Target="../media/image33.svg"/><Relationship Id="rId9" Type="http://schemas.openxmlformats.org/officeDocument/2006/relationships/image" Target="../media/image30.png"/><Relationship Id="rId14" Type="http://schemas.openxmlformats.org/officeDocument/2006/relationships/image" Target="../media/image104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loudflare.com/introducing-1-1-1-1-for-families/" TargetMode="External"/><Relationship Id="rId5" Type="http://schemas.openxmlformats.org/officeDocument/2006/relationships/hyperlink" Target="https://www.opendns.com/home-internet-security/" TargetMode="Externa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https://safety.google/families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hyperlink" Target="https://account.microsoft.com/family/hom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31.png"/><Relationship Id="rId3" Type="http://schemas.openxmlformats.org/officeDocument/2006/relationships/image" Target="../media/image85.png"/><Relationship Id="rId7" Type="http://schemas.openxmlformats.org/officeDocument/2006/relationships/image" Target="../media/image83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11" Type="http://schemas.openxmlformats.org/officeDocument/2006/relationships/image" Target="../media/image86.png"/><Relationship Id="rId5" Type="http://schemas.openxmlformats.org/officeDocument/2006/relationships/image" Target="../media/image28.png"/><Relationship Id="rId15" Type="http://schemas.openxmlformats.org/officeDocument/2006/relationships/image" Target="../media/image89.png"/><Relationship Id="rId10" Type="http://schemas.openxmlformats.org/officeDocument/2006/relationships/image" Target="../media/image92.svg"/><Relationship Id="rId4" Type="http://schemas.openxmlformats.org/officeDocument/2006/relationships/image" Target="../media/image94.svg"/><Relationship Id="rId9" Type="http://schemas.openxmlformats.org/officeDocument/2006/relationships/image" Target="../media/image84.png"/><Relationship Id="rId14" Type="http://schemas.openxmlformats.org/officeDocument/2006/relationships/image" Target="../media/image38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31.png"/><Relationship Id="rId3" Type="http://schemas.openxmlformats.org/officeDocument/2006/relationships/image" Target="../media/image87.png"/><Relationship Id="rId7" Type="http://schemas.openxmlformats.org/officeDocument/2006/relationships/image" Target="../media/image83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11" Type="http://schemas.openxmlformats.org/officeDocument/2006/relationships/image" Target="../media/image86.png"/><Relationship Id="rId5" Type="http://schemas.openxmlformats.org/officeDocument/2006/relationships/image" Target="../media/image28.png"/><Relationship Id="rId15" Type="http://schemas.openxmlformats.org/officeDocument/2006/relationships/image" Target="../media/image30.png"/><Relationship Id="rId10" Type="http://schemas.openxmlformats.org/officeDocument/2006/relationships/image" Target="../media/image92.svg"/><Relationship Id="rId4" Type="http://schemas.openxmlformats.org/officeDocument/2006/relationships/image" Target="../media/image98.svg"/><Relationship Id="rId9" Type="http://schemas.openxmlformats.org/officeDocument/2006/relationships/image" Target="../media/image84.png"/><Relationship Id="rId1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00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svg"/><Relationship Id="rId11" Type="http://schemas.openxmlformats.org/officeDocument/2006/relationships/image" Target="../media/image88.png"/><Relationship Id="rId5" Type="http://schemas.openxmlformats.org/officeDocument/2006/relationships/image" Target="../media/image86.png"/><Relationship Id="rId10" Type="http://schemas.openxmlformats.org/officeDocument/2006/relationships/image" Target="../media/image36.svg"/><Relationship Id="rId4" Type="http://schemas.openxmlformats.org/officeDocument/2006/relationships/image" Target="../media/image33.svg"/><Relationship Id="rId9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6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rgbClr val="FFFFFF"/>
                </a:solidFill>
              </a:rPr>
              <a:t>Steve Armstrong-Godwin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EE608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01A41A-9896-FAE6-D919-455858404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5" r="-3" b="10363"/>
          <a:stretch/>
        </p:blipFill>
        <p:spPr bwMode="auto">
          <a:xfrm>
            <a:off x="524266" y="2667954"/>
            <a:ext cx="3067335" cy="363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EE608B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743"/>
          <a:stretch/>
        </p:blipFill>
        <p:spPr>
          <a:xfrm>
            <a:off x="4138974" y="2667953"/>
            <a:ext cx="3067349" cy="3635294"/>
          </a:xfrm>
          <a:prstGeom prst="rect">
            <a:avLst/>
          </a:prstGeom>
        </p:spPr>
      </p:pic>
      <p:sp>
        <p:nvSpPr>
          <p:cNvPr id="4109" name="Rectangle 410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FFFFFF"/>
                </a:solidFill>
              </a:rPr>
              <a:t>30 years in Security </a:t>
            </a:r>
          </a:p>
          <a:p>
            <a:r>
              <a:rPr lang="en-GB" sz="2400" dirty="0">
                <a:solidFill>
                  <a:srgbClr val="FFFFFF"/>
                </a:solidFill>
              </a:rPr>
              <a:t>Have been fighting hackers for 12+ years</a:t>
            </a:r>
          </a:p>
          <a:p>
            <a:r>
              <a:rPr lang="en-GB" sz="2400" dirty="0">
                <a:solidFill>
                  <a:srgbClr val="FFFFFF"/>
                </a:solidFill>
              </a:rPr>
              <a:t>Last role was at EA Games including when they were compromised </a:t>
            </a:r>
          </a:p>
          <a:p>
            <a:r>
              <a:rPr lang="en-GB" sz="2400" dirty="0">
                <a:solidFill>
                  <a:srgbClr val="FFFFFF"/>
                </a:solidFill>
              </a:rPr>
              <a:t>I led the Incident Management team to clean it up</a:t>
            </a:r>
          </a:p>
          <a:p>
            <a:r>
              <a:rPr lang="en-GB" sz="2400" dirty="0">
                <a:solidFill>
                  <a:srgbClr val="FFFFFF"/>
                </a:solidFill>
              </a:rPr>
              <a:t>New to the bank</a:t>
            </a:r>
            <a:r>
              <a:rPr lang="en-GB" sz="2400" i="1" dirty="0">
                <a:solidFill>
                  <a:srgbClr val="FFFFFF"/>
                </a:solidFill>
              </a:rPr>
              <a:t> </a:t>
            </a:r>
            <a:r>
              <a:rPr lang="en-GB" sz="2400" dirty="0">
                <a:solidFill>
                  <a:srgbClr val="FFFFFF"/>
                </a:solidFill>
              </a:rPr>
              <a:t>in June 2022 – I lead the SIRT Team in Cyber Ops</a:t>
            </a:r>
          </a:p>
        </p:txBody>
      </p:sp>
    </p:spTree>
    <p:extLst>
      <p:ext uri="{BB962C8B-B14F-4D97-AF65-F5344CB8AC3E}">
        <p14:creationId xmlns:p14="http://schemas.microsoft.com/office/powerpoint/2010/main" val="3688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5" name="Rectangle 112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A6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E48EA-7D44-16F7-5E59-0EAA5C5A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Don’t install cracked or p2p/torrented/shared software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1BE8D5C-99D7-0904-67F9-9A4CA0CE7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r="4" b="4"/>
          <a:stretch/>
        </p:blipFill>
        <p:spPr bwMode="auto">
          <a:xfrm>
            <a:off x="327546" y="2454903"/>
            <a:ext cx="3442801" cy="408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7F5CE6D-CBA5-19A9-FDA4-606882BFD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3" r="-2" b="7367"/>
          <a:stretch/>
        </p:blipFill>
        <p:spPr bwMode="auto">
          <a:xfrm>
            <a:off x="3942260" y="2454901"/>
            <a:ext cx="3442803" cy="408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6" name="Rectangle 112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62800-9179-71A3-F210-41E3F88C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200" y="763523"/>
            <a:ext cx="4067175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Cracked software often contains malware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This requires the AV to be disabled to: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 “</a:t>
            </a:r>
            <a:r>
              <a:rPr lang="en-US" sz="2400" dirty="0">
                <a:solidFill>
                  <a:srgbClr val="FFFF00"/>
                </a:solidFill>
              </a:rPr>
              <a:t>ensure the install goes well</a:t>
            </a:r>
            <a:r>
              <a:rPr lang="en-US" sz="2400" dirty="0">
                <a:solidFill>
                  <a:srgbClr val="FFFFFF"/>
                </a:solidFill>
              </a:rPr>
              <a:t>”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Typically, the OS asks for admin rights when installing software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At this point everything is compromised</a:t>
            </a:r>
          </a:p>
        </p:txBody>
      </p:sp>
    </p:spTree>
    <p:extLst>
      <p:ext uri="{BB962C8B-B14F-4D97-AF65-F5344CB8AC3E}">
        <p14:creationId xmlns:p14="http://schemas.microsoft.com/office/powerpoint/2010/main" val="3821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544F-50DE-E8BC-3CB5-C97AC1CA5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75"/>
            <a:ext cx="10515600" cy="90487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Not just the host operating system…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8AEAB6-9C7B-E330-91D8-C52017E3C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1293" y="971550"/>
            <a:ext cx="5149414" cy="588645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900345-58FC-5B3E-EA2E-FDEC9C47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35" y="167536"/>
            <a:ext cx="4527232" cy="6376139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07008A-147D-7D58-037B-D1320FAB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430" y="167536"/>
            <a:ext cx="4527233" cy="7481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066E42-F2A1-6B71-EFDE-0D3317377C48}"/>
              </a:ext>
            </a:extLst>
          </p:cNvPr>
          <p:cNvSpPr txBox="1"/>
          <p:nvPr/>
        </p:nvSpPr>
        <p:spPr>
          <a:xfrm>
            <a:off x="5068282" y="1510843"/>
            <a:ext cx="20554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Browser </a:t>
            </a:r>
          </a:p>
          <a:p>
            <a:pPr algn="ctr"/>
            <a:r>
              <a:rPr lang="en-US" sz="2800" dirty="0"/>
              <a:t>extensions</a:t>
            </a:r>
          </a:p>
          <a:p>
            <a:pPr algn="ctr"/>
            <a:r>
              <a:rPr lang="en-US" sz="2800" dirty="0"/>
              <a:t>are typically </a:t>
            </a:r>
          </a:p>
          <a:p>
            <a:pPr algn="ctr"/>
            <a:r>
              <a:rPr lang="en-US" sz="2800" dirty="0"/>
              <a:t>not covered </a:t>
            </a:r>
          </a:p>
          <a:p>
            <a:pPr algn="ctr"/>
            <a:r>
              <a:rPr lang="en-US" sz="2800" dirty="0"/>
              <a:t>by free AV</a:t>
            </a:r>
          </a:p>
        </p:txBody>
      </p:sp>
    </p:spTree>
    <p:extLst>
      <p:ext uri="{BB962C8B-B14F-4D97-AF65-F5344CB8AC3E}">
        <p14:creationId xmlns:p14="http://schemas.microsoft.com/office/powerpoint/2010/main" val="89286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4" name="Rectangle 1230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92" name="Picture 4" descr="image of phishing email">
            <a:extLst>
              <a:ext uri="{FF2B5EF4-FFF2-40B4-BE49-F238E27FC236}">
                <a16:creationId xmlns:a16="http://schemas.microsoft.com/office/drawing/2014/main" id="{CBFC1C43-56AA-F444-9938-675E04698D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9091" r="3015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06" name="Rectangle 1230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49600-2102-D61C-405F-0241F579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phishing</a:t>
            </a:r>
          </a:p>
        </p:txBody>
      </p:sp>
      <p:sp>
        <p:nvSpPr>
          <p:cNvPr id="12308" name="Rectangle 1230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10" name="Rectangle 1230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4ADAA-F2CC-719F-2244-6FCB8D44C2C1}"/>
              </a:ext>
            </a:extLst>
          </p:cNvPr>
          <p:cNvSpPr txBox="1"/>
          <p:nvPr/>
        </p:nvSpPr>
        <p:spPr>
          <a:xfrm>
            <a:off x="422525" y="4676872"/>
            <a:ext cx="4094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 AV will monitor emails and </a:t>
            </a:r>
          </a:p>
          <a:p>
            <a:r>
              <a:rPr lang="en-US" sz="2400" dirty="0"/>
              <a:t>will check the sites you are visit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6078"/>
            <a:ext cx="1644147" cy="16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Open envelope with solid fill">
            <a:extLst>
              <a:ext uri="{FF2B5EF4-FFF2-40B4-BE49-F238E27FC236}">
                <a16:creationId xmlns:a16="http://schemas.microsoft.com/office/drawing/2014/main" id="{D59D255F-84D7-A538-E41E-6456D359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965033" y="4495955"/>
            <a:ext cx="914400" cy="914400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D765BCF7-A028-D2AD-9BA1-B8ED20CD4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69830" y="581615"/>
            <a:ext cx="914400" cy="914400"/>
          </a:xfrm>
          <a:prstGeom prst="rect">
            <a:avLst/>
          </a:prstGeom>
        </p:spPr>
      </p:pic>
      <p:pic>
        <p:nvPicPr>
          <p:cNvPr id="10244" name="Picture 4" descr="Microsoft 365 Company Branding - An Easy Way to Avoid Phishing Attacks">
            <a:extLst>
              <a:ext uri="{FF2B5EF4-FFF2-40B4-BE49-F238E27FC236}">
                <a16:creationId xmlns:a16="http://schemas.microsoft.com/office/drawing/2014/main" id="{AD70739C-7386-8888-989A-7BB7099E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5" y="3754522"/>
            <a:ext cx="3540029" cy="23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Skull with solid fill">
            <a:extLst>
              <a:ext uri="{FF2B5EF4-FFF2-40B4-BE49-F238E27FC236}">
                <a16:creationId xmlns:a16="http://schemas.microsoft.com/office/drawing/2014/main" id="{115C3013-0442-80A1-97D7-90CEFE8B6A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032327" y="648909"/>
            <a:ext cx="779812" cy="779812"/>
          </a:xfrm>
          <a:prstGeom prst="rect">
            <a:avLst/>
          </a:prstGeom>
        </p:spPr>
      </p:pic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F6CF220B-87AE-F926-6DF3-2DAFAF35AD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447773" y="4321497"/>
            <a:ext cx="1263316" cy="126331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7444EE-D786-6751-47F7-000A1AB486EF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0422233" y="1428721"/>
            <a:ext cx="0" cy="30672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240E1-FD12-283F-4154-D1C000FF93F5}"/>
              </a:ext>
            </a:extLst>
          </p:cNvPr>
          <p:cNvCxnSpPr>
            <a:cxnSpLocks/>
            <a:stCxn id="5" idx="1"/>
            <a:endCxn id="9" idx="3"/>
          </p:cNvCxnSpPr>
          <p:nvPr/>
        </p:nvCxnSpPr>
        <p:spPr>
          <a:xfrm flipH="1">
            <a:off x="7711089" y="4953155"/>
            <a:ext cx="225394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72DA22-7418-611D-D53B-DEF6E9D2B999}"/>
              </a:ext>
            </a:extLst>
          </p:cNvPr>
          <p:cNvCxnSpPr>
            <a:cxnSpLocks/>
            <a:stCxn id="9" idx="1"/>
            <a:endCxn id="10244" idx="3"/>
          </p:cNvCxnSpPr>
          <p:nvPr/>
        </p:nvCxnSpPr>
        <p:spPr>
          <a:xfrm flipH="1">
            <a:off x="4097044" y="4953155"/>
            <a:ext cx="235072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94C7EB-D9B2-58D4-A2D1-332715C56EB4}"/>
              </a:ext>
            </a:extLst>
          </p:cNvPr>
          <p:cNvCxnSpPr>
            <a:cxnSpLocks/>
            <a:stCxn id="10244" idx="0"/>
            <a:endCxn id="6" idx="2"/>
          </p:cNvCxnSpPr>
          <p:nvPr/>
        </p:nvCxnSpPr>
        <p:spPr>
          <a:xfrm flipV="1">
            <a:off x="2327030" y="1496015"/>
            <a:ext cx="0" cy="225850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5A503A-5DFA-C3AF-CC03-A46D356E8169}"/>
              </a:ext>
            </a:extLst>
          </p:cNvPr>
          <p:cNvSpPr txBox="1"/>
          <p:nvPr/>
        </p:nvSpPr>
        <p:spPr>
          <a:xfrm>
            <a:off x="4276109" y="4321497"/>
            <a:ext cx="209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Your:</a:t>
            </a:r>
          </a:p>
          <a:p>
            <a:r>
              <a:rPr lang="en-US" dirty="0"/>
              <a:t>Username:Password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714552-7F1A-BD85-166E-4714DE8FB53D}"/>
              </a:ext>
            </a:extLst>
          </p:cNvPr>
          <p:cNvSpPr txBox="1"/>
          <p:nvPr/>
        </p:nvSpPr>
        <p:spPr>
          <a:xfrm>
            <a:off x="2784230" y="325743"/>
            <a:ext cx="209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Your:</a:t>
            </a:r>
          </a:p>
          <a:p>
            <a:r>
              <a:rPr lang="en-US" dirty="0"/>
              <a:t>Username:Password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B910A2-8F84-D0C5-BD48-CFC108411ADD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2784230" y="1038815"/>
            <a:ext cx="724809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DCD632E-05B3-824E-BD52-8141694BC2C4}"/>
              </a:ext>
            </a:extLst>
          </p:cNvPr>
          <p:cNvCxnSpPr>
            <a:cxnSpLocks/>
            <a:stCxn id="47" idx="3"/>
            <a:endCxn id="7" idx="1"/>
          </p:cNvCxnSpPr>
          <p:nvPr/>
        </p:nvCxnSpPr>
        <p:spPr>
          <a:xfrm flipV="1">
            <a:off x="2779235" y="1038815"/>
            <a:ext cx="7253092" cy="25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Server with solid fill">
            <a:extLst>
              <a:ext uri="{FF2B5EF4-FFF2-40B4-BE49-F238E27FC236}">
                <a16:creationId xmlns:a16="http://schemas.microsoft.com/office/drawing/2014/main" id="{573158B7-625A-CADF-E2A7-F708C3088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864835" y="5841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E707-5148-22D0-3163-0D513E7C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pPr algn="ctr"/>
            <a:r>
              <a:rPr lang="en-US" sz="4100" dirty="0"/>
              <a:t>Dangerous/Unknown Applications (Shadow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ABFB2-2CE8-B137-0D0A-CFFA138C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all love free stuff, but with apps you have to remember: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”If you are not paying you are not the customer”</a:t>
            </a:r>
          </a:p>
          <a:p>
            <a:pPr lvl="1"/>
            <a:endParaRPr lang="en-US" sz="2800" dirty="0"/>
          </a:p>
          <a:p>
            <a:r>
              <a:rPr lang="en-US" dirty="0"/>
              <a:t>Let me show you how you can be tricked into sharing more than you maybe planned…..</a:t>
            </a:r>
          </a:p>
          <a:p>
            <a:pPr lvl="1"/>
            <a:r>
              <a:rPr lang="en-US" sz="2800" dirty="0" smtClean="0"/>
              <a:t>I found this next site within 15 seconds</a:t>
            </a:r>
            <a:endParaRPr lang="en-US" sz="2800" dirty="0"/>
          </a:p>
        </p:txBody>
      </p:sp>
      <p:pic>
        <p:nvPicPr>
          <p:cNvPr id="15362" name="Picture 2" descr="Great Character: Inspector Jacques Clouseau (The “Pink ...">
            <a:extLst>
              <a:ext uri="{FF2B5EF4-FFF2-40B4-BE49-F238E27FC236}">
                <a16:creationId xmlns:a16="http://schemas.microsoft.com/office/drawing/2014/main" id="{A63E8D5B-9013-082C-0203-FAD6EFC9F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r="925"/>
          <a:stretch/>
        </p:blipFill>
        <p:spPr bwMode="auto">
          <a:xfrm>
            <a:off x="640079" y="629268"/>
            <a:ext cx="3638550" cy="53829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67" name="Straight Connector 1536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85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A1F9E8-B3BA-4BCC-7AF0-4D0523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36" y="261469"/>
            <a:ext cx="7772400" cy="3465659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D6B804-1FCB-E14E-A3AA-D3414C4C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64" y="1371271"/>
            <a:ext cx="7772400" cy="2887061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4C10F1-F20B-471A-F3A2-BAC33B29E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22" y="2691444"/>
            <a:ext cx="7772400" cy="300258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653596-3B2E-22D7-8427-780B6FB5F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736" y="3959148"/>
            <a:ext cx="7772400" cy="27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AD550F-52F0-BD35-C627-08AD19FE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71" y="1261799"/>
            <a:ext cx="10517056" cy="4334400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56333A0-ECB1-560B-1CBF-02375C6C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6" y="1135623"/>
            <a:ext cx="9923925" cy="458675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E4A4FF7-F831-F82A-3E08-9E324DFC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1911806"/>
            <a:ext cx="7772400" cy="303438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899A3B-8321-EB11-9178-08E51527D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688730"/>
            <a:ext cx="7772400" cy="54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5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FA4FA9-149E-3245-490D-12492A0E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610981"/>
            <a:ext cx="7772400" cy="2218924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99DD9B-1FE2-6D1C-4EA3-823D96CBD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457" y="2041978"/>
            <a:ext cx="60452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119613-C0F7-5165-F372-236DA0DD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0" y="174076"/>
            <a:ext cx="7772400" cy="5357247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DE1E4E-B03F-BFDB-7EF3-5665E887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871" y="5065967"/>
            <a:ext cx="7772400" cy="152522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187B30-5CCD-8713-E02A-354E2E413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648" y="4211853"/>
            <a:ext cx="7772400" cy="1536663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628946-B89D-B023-1004-AA3149CF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963" y="3115807"/>
            <a:ext cx="7772400" cy="1671237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91768B-C36C-78B6-DBF3-72EE48B21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593" y="1357867"/>
            <a:ext cx="7772400" cy="1502591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D8D8A16-8745-8369-42A8-907C9A1D7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278" y="2253984"/>
            <a:ext cx="7772400" cy="1388728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7ACCCB5-F71F-7770-9B4E-7CCA0FB76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908" y="266804"/>
            <a:ext cx="7772400" cy="17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5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F5B864E-DA66-F4D6-53A6-D721129E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0872"/>
            <a:ext cx="3278292" cy="258985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543520-4FBB-995E-1295-106FC132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1211769"/>
            <a:ext cx="3743538" cy="1488056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04CE54A-EB96-922C-5560-262DF2F00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829" y="643466"/>
            <a:ext cx="2799639" cy="2624662"/>
          </a:xfrm>
          <a:prstGeom prst="rect">
            <a:avLst/>
          </a:prstGeom>
        </p:spPr>
      </p:pic>
      <p:pic>
        <p:nvPicPr>
          <p:cNvPr id="9" name="Picture 8" descr="Graphical user interface, website, Teams&#10;&#10;Description automatically generated">
            <a:extLst>
              <a:ext uri="{FF2B5EF4-FFF2-40B4-BE49-F238E27FC236}">
                <a16:creationId xmlns:a16="http://schemas.microsoft.com/office/drawing/2014/main" id="{ED7D1A6B-142E-0C45-C2F3-98B8E0312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914610"/>
            <a:ext cx="3278292" cy="197517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7A05191-D349-CCD7-33FA-AA0E6ECBE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3494" y="3943219"/>
            <a:ext cx="3743538" cy="1937280"/>
          </a:xfrm>
          <a:prstGeom prst="rect">
            <a:avLst/>
          </a:prstGeom>
        </p:spPr>
      </p:pic>
      <p:pic>
        <p:nvPicPr>
          <p:cNvPr id="11" name="Picture 10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451AEF9-5E2C-3BF6-5535-FC76BD924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85" y="3589863"/>
            <a:ext cx="2474324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95D4-0E67-9CD5-EEBE-4483B8F47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5472671" cy="2455389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latin typeface="Modern Love" pitchFamily="82" charset="0"/>
              </a:rPr>
              <a:t>Hack Da Bank (HDB)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9D88E-7F28-A63F-C340-D0B29ED63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n-US" sz="4000" dirty="0"/>
              <a:t>Helping you to stay safe by explaining what attackers do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CA854BF-82FA-453E-C1A9-248F4EC72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6" r="20040"/>
          <a:stretch/>
        </p:blipFill>
        <p:spPr>
          <a:xfrm>
            <a:off x="0" y="10"/>
            <a:ext cx="4987635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433" y="104785"/>
            <a:ext cx="12668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DA71-4B13-7BAD-06F2-153236E7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are they based?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FBF141-11AC-DE05-FCA6-31713965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91" y="270516"/>
            <a:ext cx="2332111" cy="1917124"/>
          </a:xfrm>
          <a:prstGeom prst="rect">
            <a:avLst/>
          </a:prstGeom>
        </p:spPr>
      </p:pic>
      <p:pic>
        <p:nvPicPr>
          <p:cNvPr id="6" name="Picture 5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846654C6-922A-6D75-0D45-BC25AA5A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12" y="2445250"/>
            <a:ext cx="4932918" cy="4249036"/>
          </a:xfrm>
          <a:prstGeom prst="rect">
            <a:avLst/>
          </a:prstGeom>
        </p:spPr>
      </p:pic>
      <p:pic>
        <p:nvPicPr>
          <p:cNvPr id="8" name="Picture 7" descr="A car parked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E92D6535-93C8-235F-7A49-94EAAA6E6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93" y="3307700"/>
            <a:ext cx="3521648" cy="3334391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6C52F7-B54E-B69B-A8F9-70F25E5D1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524" y="1338344"/>
            <a:ext cx="5005801" cy="17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DA71-4B13-7BAD-06F2-153236E7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Hmmmmm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4301EF-7AC6-1019-3920-76C14235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27" y="1435621"/>
            <a:ext cx="7339945" cy="4820512"/>
          </a:xfrm>
          <a:prstGeom prst="rect">
            <a:avLst/>
          </a:prstGeom>
        </p:spPr>
      </p:pic>
      <p:pic>
        <p:nvPicPr>
          <p:cNvPr id="14" name="Picture 13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4B6ED083-F360-BB29-E8A9-6A0EA5FD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495010"/>
            <a:ext cx="7772400" cy="3332151"/>
          </a:xfrm>
          <a:prstGeom prst="rect">
            <a:avLst/>
          </a:prstGeom>
        </p:spPr>
      </p:pic>
      <p:pic>
        <p:nvPicPr>
          <p:cNvPr id="16" name="Picture 1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523F79B-466F-CBB3-B366-4942E400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1435621"/>
            <a:ext cx="7772400" cy="4820512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BAAD609-62B8-BC8E-CD4C-490FA3EA0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1615140"/>
            <a:ext cx="7772400" cy="4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9BB01F72-FA2D-1891-F3D5-4009DF685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56C2-0D84-3E32-728C-D8549ECD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Do you think it’s safe?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" y="5639796"/>
            <a:ext cx="1122954" cy="11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B8A5-DC53-F8FA-9F8F-0247292C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have they got?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39E466-5089-01AD-1289-377853557A62}"/>
              </a:ext>
            </a:extLst>
          </p:cNvPr>
          <p:cNvSpPr/>
          <p:nvPr/>
        </p:nvSpPr>
        <p:spPr>
          <a:xfrm>
            <a:off x="533401" y="1724025"/>
            <a:ext cx="3238500" cy="15430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Phishing: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Username:Password</a:t>
            </a:r>
          </a:p>
          <a:p>
            <a:pPr algn="ctr"/>
            <a:r>
              <a:rPr lang="en-US" sz="2400" dirty="0"/>
              <a:t>Location data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7559DA-009A-A02C-2298-A7AFCA1D93D7}"/>
              </a:ext>
            </a:extLst>
          </p:cNvPr>
          <p:cNvSpPr/>
          <p:nvPr/>
        </p:nvSpPr>
        <p:spPr>
          <a:xfrm>
            <a:off x="8058150" y="1027906"/>
            <a:ext cx="3829049" cy="48482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Malware OS: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Remote access, ability to start &amp; stop any software (inc AV).  </a:t>
            </a:r>
            <a:br>
              <a:rPr lang="en-US" sz="2400" dirty="0"/>
            </a:br>
            <a:endParaRPr lang="en-US" sz="2400" dirty="0"/>
          </a:p>
          <a:p>
            <a:pPr algn="ctr"/>
            <a:r>
              <a:rPr lang="en-US" sz="2400" dirty="0"/>
              <a:t>Can read any data including:</a:t>
            </a:r>
          </a:p>
          <a:p>
            <a:pPr algn="ctr"/>
            <a:r>
              <a:rPr lang="en-US" sz="2400" dirty="0"/>
              <a:t>Username:Password</a:t>
            </a:r>
          </a:p>
          <a:p>
            <a:pPr algn="ctr"/>
            <a:r>
              <a:rPr lang="en-US" sz="2400" dirty="0"/>
              <a:t>Tokens for all accounts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Can get all new passwords (via keystoke logger)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050085-252A-5A5B-C119-FE1B827646C5}"/>
              </a:ext>
            </a:extLst>
          </p:cNvPr>
          <p:cNvSpPr/>
          <p:nvPr/>
        </p:nvSpPr>
        <p:spPr>
          <a:xfrm>
            <a:off x="428626" y="3638550"/>
            <a:ext cx="3448050" cy="26193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Shadow IT: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Access to all data shared/copied and location data from sender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9593F9-BFAD-E32D-664D-84260BBC5C07}"/>
              </a:ext>
            </a:extLst>
          </p:cNvPr>
          <p:cNvSpPr/>
          <p:nvPr/>
        </p:nvSpPr>
        <p:spPr>
          <a:xfrm>
            <a:off x="4243388" y="2468165"/>
            <a:ext cx="3448050" cy="234076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Malware Browser: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Username:Password</a:t>
            </a:r>
          </a:p>
          <a:p>
            <a:pPr algn="ctr"/>
            <a:r>
              <a:rPr lang="en-US" sz="2400" dirty="0"/>
              <a:t>Tokens for all accounts</a:t>
            </a:r>
          </a:p>
          <a:p>
            <a:pPr algn="ctr"/>
            <a:r>
              <a:rPr lang="en-US" sz="2400" dirty="0"/>
              <a:t>Live location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456F7-6E61-76EA-98D8-33E927129ABB}"/>
              </a:ext>
            </a:extLst>
          </p:cNvPr>
          <p:cNvSpPr txBox="1"/>
          <p:nvPr/>
        </p:nvSpPr>
        <p:spPr>
          <a:xfrm>
            <a:off x="4124152" y="5333999"/>
            <a:ext cx="3750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Tokens you say….</a:t>
            </a:r>
          </a:p>
        </p:txBody>
      </p:sp>
    </p:spTree>
    <p:extLst>
      <p:ext uri="{BB962C8B-B14F-4D97-AF65-F5344CB8AC3E}">
        <p14:creationId xmlns:p14="http://schemas.microsoft.com/office/powerpoint/2010/main" val="22508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3DCC-E703-9F9F-1C49-44431F65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get this when you open your browser?</a:t>
            </a:r>
          </a:p>
        </p:txBody>
      </p:sp>
      <p:pic>
        <p:nvPicPr>
          <p:cNvPr id="4" name="Picture 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B3D7B987-7E97-38D0-72BE-C44D8335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981200"/>
            <a:ext cx="6375400" cy="3695700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541E2A79-E091-EEBC-12E2-C0D8991A918B}"/>
              </a:ext>
            </a:extLst>
          </p:cNvPr>
          <p:cNvSpPr/>
          <p:nvPr/>
        </p:nvSpPr>
        <p:spPr>
          <a:xfrm>
            <a:off x="5753100" y="1620838"/>
            <a:ext cx="1781175" cy="1385888"/>
          </a:xfrm>
          <a:prstGeom prst="donut">
            <a:avLst>
              <a:gd name="adj" fmla="val 10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35453-372A-498B-F820-61800E03FA27}"/>
              </a:ext>
            </a:extLst>
          </p:cNvPr>
          <p:cNvSpPr txBox="1"/>
          <p:nvPr/>
        </p:nvSpPr>
        <p:spPr>
          <a:xfrm>
            <a:off x="7848600" y="3578800"/>
            <a:ext cx="3086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icon means my Google Token in my browser is giving me access to my data without the need to log in each day.</a:t>
            </a:r>
          </a:p>
          <a:p>
            <a:endParaRPr lang="en-US" dirty="0"/>
          </a:p>
          <a:p>
            <a:r>
              <a:rPr lang="en-US" dirty="0"/>
              <a:t>If the attacker has stolen this token from my system or browser, they can access all my data - on that account.</a:t>
            </a:r>
          </a:p>
          <a:p>
            <a:endParaRPr lang="en-US" dirty="0"/>
          </a:p>
          <a:p>
            <a:pPr algn="ctr"/>
            <a:r>
              <a:rPr lang="en-US" dirty="0"/>
              <a:t>(Your ICON will be different)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ABB9BB0-39C3-A669-B219-8AFA56460604}"/>
              </a:ext>
            </a:extLst>
          </p:cNvPr>
          <p:cNvSpPr/>
          <p:nvPr/>
        </p:nvSpPr>
        <p:spPr>
          <a:xfrm rot="12655080">
            <a:off x="7400925" y="2648277"/>
            <a:ext cx="1466850" cy="5960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D380-E934-DD4D-C50B-0A614BA47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Options:  Take over / Extortion / Hijack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E9863-A7E0-331B-FDA0-22C63E3BAE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61109"/>
              </p:ext>
            </p:extLst>
          </p:nvPr>
        </p:nvGraphicFramePr>
        <p:xfrm>
          <a:off x="733425" y="1537271"/>
          <a:ext cx="10515600" cy="200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3A3E674-59AA-945C-60D6-4E5E5AA91A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277100"/>
              </p:ext>
            </p:extLst>
          </p:nvPr>
        </p:nvGraphicFramePr>
        <p:xfrm>
          <a:off x="733425" y="4713779"/>
          <a:ext cx="10515600" cy="200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CB5A60E-94B3-FD33-EAC9-4C7420C617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321703"/>
              </p:ext>
            </p:extLst>
          </p:nvPr>
        </p:nvGraphicFramePr>
        <p:xfrm>
          <a:off x="1074083" y="3125525"/>
          <a:ext cx="10515600" cy="200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21531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Graphic spid="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6A83-2147-631F-F150-2C5002B3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Hijack Options</a:t>
            </a:r>
          </a:p>
        </p:txBody>
      </p:sp>
      <p:pic>
        <p:nvPicPr>
          <p:cNvPr id="18434" name="Picture 2" descr="On Setting Goals &amp; the signposts that make good progress happen">
            <a:extLst>
              <a:ext uri="{FF2B5EF4-FFF2-40B4-BE49-F238E27FC236}">
                <a16:creationId xmlns:a16="http://schemas.microsoft.com/office/drawing/2014/main" id="{A1C89DCD-2085-98CB-38B1-1A2D482A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17" b="19190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9D85B-0C18-3CDF-BCF0-4D34CCD4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Trick others to install malware</a:t>
            </a:r>
          </a:p>
          <a:p>
            <a:r>
              <a:rPr lang="en-US" sz="2000" dirty="0"/>
              <a:t>Phishing emails to your friends</a:t>
            </a:r>
          </a:p>
          <a:p>
            <a:r>
              <a:rPr lang="en-US" sz="2000" dirty="0"/>
              <a:t>Hijack older conversation with business partners(invoice attacks)</a:t>
            </a:r>
          </a:p>
          <a:p>
            <a:r>
              <a:rPr lang="en-US" sz="2000" dirty="0"/>
              <a:t>Later extortion options (based upon content)</a:t>
            </a:r>
          </a:p>
          <a:p>
            <a:r>
              <a:rPr lang="en-US" sz="2000" dirty="0"/>
              <a:t>Reset all other accounts (look for the sign-up emails)</a:t>
            </a:r>
          </a:p>
        </p:txBody>
      </p:sp>
    </p:spTree>
    <p:extLst>
      <p:ext uri="{BB962C8B-B14F-4D97-AF65-F5344CB8AC3E}">
        <p14:creationId xmlns:p14="http://schemas.microsoft.com/office/powerpoint/2010/main" val="226265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B13E14-99C1-442D-8614-7B093140DB45}"/>
              </a:ext>
            </a:extLst>
          </p:cNvPr>
          <p:cNvSpPr txBox="1">
            <a:spLocks/>
          </p:cNvSpPr>
          <p:nvPr/>
        </p:nvSpPr>
        <p:spPr>
          <a:xfrm>
            <a:off x="642996" y="5859900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/>
              <a:t>15 mins on GMail</a:t>
            </a:r>
            <a:endParaRPr lang="en-US" sz="60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66A2F-FEFD-49BB-9337-F9983DA96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" y="199939"/>
            <a:ext cx="8262330" cy="3676735"/>
          </a:xfrm>
          <a:prstGeom prst="rect">
            <a:avLst/>
          </a:prstGeom>
        </p:spPr>
      </p:pic>
      <p:pic>
        <p:nvPicPr>
          <p:cNvPr id="5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26806E2-1173-4427-810A-7C8C8E437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07" y="2822463"/>
            <a:ext cx="8564934" cy="30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84CFE-F377-4D41-478D-17618799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376123"/>
            <a:ext cx="4837175" cy="15292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3700" dirty="0"/>
              <a:t>Best protection is:  </a:t>
            </a:r>
            <a:br>
              <a:rPr lang="en-US" sz="3700" dirty="0"/>
            </a:br>
            <a:r>
              <a:rPr lang="en-US" sz="3700" dirty="0"/>
              <a:t>Multi Factor Authentication</a:t>
            </a:r>
            <a:br>
              <a:rPr lang="en-US" sz="3700" dirty="0"/>
            </a:br>
            <a:endParaRPr lang="en-US" sz="3700" dirty="0"/>
          </a:p>
        </p:txBody>
      </p:sp>
      <p:pic>
        <p:nvPicPr>
          <p:cNvPr id="4" name="Picture 3" descr="Digital padlock art">
            <a:extLst>
              <a:ext uri="{FF2B5EF4-FFF2-40B4-BE49-F238E27FC236}">
                <a16:creationId xmlns:a16="http://schemas.microsoft.com/office/drawing/2014/main" id="{3B0A5361-741F-7F20-56E7-AD0808E82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82" b="-2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32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1F20-5761-0B82-4F71-902B456B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982168"/>
          </a:xfrm>
        </p:spPr>
        <p:txBody>
          <a:bodyPr/>
          <a:lstStyle/>
          <a:p>
            <a:pPr algn="ctr"/>
            <a:r>
              <a:rPr lang="en-US" dirty="0"/>
              <a:t>Which one?</a:t>
            </a:r>
          </a:p>
        </p:txBody>
      </p:sp>
      <p:pic>
        <p:nvPicPr>
          <p:cNvPr id="13314" name="Picture 2" descr="Microsoft Authenticator and new iPhone">
            <a:extLst>
              <a:ext uri="{FF2B5EF4-FFF2-40B4-BE49-F238E27FC236}">
                <a16:creationId xmlns:a16="http://schemas.microsoft.com/office/drawing/2014/main" id="{9277032D-FC48-DE4D-6398-EDD0D653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6" y="2755900"/>
            <a:ext cx="4248150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transfer google authenticator to iphone 1">
            <a:extLst>
              <a:ext uri="{FF2B5EF4-FFF2-40B4-BE49-F238E27FC236}">
                <a16:creationId xmlns:a16="http://schemas.microsoft.com/office/drawing/2014/main" id="{522CF267-D520-D018-3896-45C9A32E2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6" y="4940038"/>
            <a:ext cx="4248150" cy="165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The Security Downside of SMS-based Multi Factor Authentication (MFA) -  CyberExperts.com">
            <a:extLst>
              <a:ext uri="{FF2B5EF4-FFF2-40B4-BE49-F238E27FC236}">
                <a16:creationId xmlns:a16="http://schemas.microsoft.com/office/drawing/2014/main" id="{6239A69E-D782-0DF7-8DB2-D36F035E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699" y="2531111"/>
            <a:ext cx="3634959" cy="288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36FFB-274F-C6C1-76FF-7FBCFC9C3418}"/>
              </a:ext>
            </a:extLst>
          </p:cNvPr>
          <p:cNvSpPr txBox="1"/>
          <p:nvPr/>
        </p:nvSpPr>
        <p:spPr>
          <a:xfrm>
            <a:off x="1784881" y="1359300"/>
            <a:ext cx="16499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Great!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62876-27EB-099A-5C57-E7466C6A7EDA}"/>
              </a:ext>
            </a:extLst>
          </p:cNvPr>
          <p:cNvSpPr txBox="1"/>
          <p:nvPr/>
        </p:nvSpPr>
        <p:spPr>
          <a:xfrm>
            <a:off x="6782906" y="1017419"/>
            <a:ext cx="50577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Not great but better than nothing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CE401-122C-E445-AB1A-C9C98215EAF0}"/>
              </a:ext>
            </a:extLst>
          </p:cNvPr>
          <p:cNvSpPr txBox="1"/>
          <p:nvPr/>
        </p:nvSpPr>
        <p:spPr>
          <a:xfrm>
            <a:off x="8810694" y="5481152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SMS</a:t>
            </a:r>
          </a:p>
        </p:txBody>
      </p:sp>
    </p:spTree>
    <p:extLst>
      <p:ext uri="{BB962C8B-B14F-4D97-AF65-F5344CB8AC3E}">
        <p14:creationId xmlns:p14="http://schemas.microsoft.com/office/powerpoint/2010/main" val="40329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B5BE5-FE62-5E19-48FE-160373074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Internet safety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271B-8B4B-4987-9E8E-1976316C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Who wants to hack you?</a:t>
            </a:r>
          </a:p>
          <a:p>
            <a:r>
              <a:rPr lang="en-US" sz="2200" dirty="0" smtClean="0"/>
              <a:t>Malware/Phishing/Shadow IT</a:t>
            </a:r>
            <a:endParaRPr lang="en-US" sz="2200" dirty="0"/>
          </a:p>
          <a:p>
            <a:r>
              <a:rPr lang="en-US" sz="2200" dirty="0"/>
              <a:t>Multi Factor Authentication</a:t>
            </a:r>
          </a:p>
          <a:p>
            <a:r>
              <a:rPr lang="en-US" sz="2200" dirty="0"/>
              <a:t>Passwords</a:t>
            </a:r>
          </a:p>
          <a:p>
            <a:r>
              <a:rPr lang="en-US" sz="2200" dirty="0"/>
              <a:t>WIFI Safety</a:t>
            </a:r>
          </a:p>
          <a:p>
            <a:r>
              <a:rPr lang="en-US" sz="2200" dirty="0"/>
              <a:t>Mobiles</a:t>
            </a:r>
          </a:p>
          <a:p>
            <a:r>
              <a:rPr lang="en-US" sz="2200" dirty="0"/>
              <a:t>General security tips</a:t>
            </a:r>
          </a:p>
          <a:p>
            <a:endParaRPr lang="en-US" sz="2200" dirty="0"/>
          </a:p>
        </p:txBody>
      </p:sp>
      <p:pic>
        <p:nvPicPr>
          <p:cNvPr id="5" name="Picture 4" descr="A finger pointing on a tablet with green neon lights">
            <a:extLst>
              <a:ext uri="{FF2B5EF4-FFF2-40B4-BE49-F238E27FC236}">
                <a16:creationId xmlns:a16="http://schemas.microsoft.com/office/drawing/2014/main" id="{343C6A00-D311-319F-BFD7-7AF65BDABE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" r="3171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78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77C068-833F-164E-0235-CE61E6F2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Logon flow with MFA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1E4C57-BE6F-D477-10CB-250082485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9895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0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BE0B-6BF8-DDBC-7DFE-2E7BFCEC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549" y="381918"/>
            <a:ext cx="6667525" cy="859775"/>
          </a:xfrm>
        </p:spPr>
        <p:txBody>
          <a:bodyPr/>
          <a:lstStyle/>
          <a:p>
            <a:r>
              <a:rPr lang="en-US" dirty="0"/>
              <a:t>Token trading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A5D090-4287-35B9-2467-D628B111D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1" y="112980"/>
            <a:ext cx="2336476" cy="3230295"/>
          </a:xfrm>
        </p:spPr>
      </p:pic>
      <p:pic>
        <p:nvPicPr>
          <p:cNvPr id="16386" name="Picture 2" descr="Bot count available on Genesis marketplace on October 20, 2020: 323,000">
            <a:extLst>
              <a:ext uri="{FF2B5EF4-FFF2-40B4-BE49-F238E27FC236}">
                <a16:creationId xmlns:a16="http://schemas.microsoft.com/office/drawing/2014/main" id="{F647E9B6-A588-90A7-F95D-27E30B25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3" y="1409701"/>
            <a:ext cx="9471930" cy="534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65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423A-3309-FCB1-17DE-7A58AE6F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Protection</a:t>
            </a:r>
          </a:p>
        </p:txBody>
      </p:sp>
      <p:pic>
        <p:nvPicPr>
          <p:cNvPr id="5" name="Picture 4" descr="Yellow umbrella in a sea of black umbrellas">
            <a:extLst>
              <a:ext uri="{FF2B5EF4-FFF2-40B4-BE49-F238E27FC236}">
                <a16:creationId xmlns:a16="http://schemas.microsoft.com/office/drawing/2014/main" id="{C67F6DA0-DC5B-F1B8-1E03-E1EE09268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66" b="2570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C7E11-F16D-46DF-C12C-A51691023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Check your browser-based accounts for login locations</a:t>
            </a:r>
          </a:p>
          <a:p>
            <a:r>
              <a:rPr lang="en-US" sz="2400" dirty="0"/>
              <a:t>On a regular basis expire all sessions – especially if changing your password</a:t>
            </a:r>
          </a:p>
          <a:p>
            <a:r>
              <a:rPr lang="en-US" sz="2400" dirty="0"/>
              <a:t>Review your plugins on a regular basis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5572124"/>
            <a:ext cx="1178717" cy="11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4" descr="Programming data on computer monitor">
            <a:extLst>
              <a:ext uri="{FF2B5EF4-FFF2-40B4-BE49-F238E27FC236}">
                <a16:creationId xmlns:a16="http://schemas.microsoft.com/office/drawing/2014/main" id="{D5C13CAF-D2CE-1049-48BB-F644DA64A0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2054" b="36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BCDCA-685D-208B-735B-E81884FD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Passwords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8376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9918-1B6C-4A16-E2E6-01B6CE3E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Managing </a:t>
            </a:r>
            <a:br>
              <a:rPr lang="en-US" sz="5400" dirty="0"/>
            </a:br>
            <a:r>
              <a:rPr lang="en-US" sz="5400" dirty="0"/>
              <a:t>passwords is not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06691-287D-3295-FBCA-13C9064AF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343075" cy="11478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000" dirty="0"/>
              <a:t>Internally KeyPass for:</a:t>
            </a:r>
          </a:p>
          <a:p>
            <a:pPr>
              <a:buFontTx/>
              <a:buChar char="-"/>
            </a:pPr>
            <a:r>
              <a:rPr lang="en-US" sz="2000" dirty="0"/>
              <a:t>Admin passwords </a:t>
            </a:r>
          </a:p>
          <a:p>
            <a:pPr>
              <a:buFontTx/>
              <a:buChar char="-"/>
            </a:pPr>
            <a:r>
              <a:rPr lang="en-US" sz="2000" dirty="0"/>
              <a:t>Complex hard to remember passwords</a:t>
            </a:r>
          </a:p>
        </p:txBody>
      </p:sp>
      <p:sp>
        <p:nvSpPr>
          <p:cNvPr id="4108" name="Freeform: Shape 410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A cat sitt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857A4FE3-C1D6-B676-9220-1311B0A95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6818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4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3F06F-84AD-3BAA-434D-032DAE40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your personal devices: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85C41-12FD-F26B-4943-97EA7CFE5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Apple Cloud (keychain) for your passwords on iPads, iPhones, Macs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Password Manager for browsers (Dashlane     , 1Password Keeper etc     )</a:t>
            </a:r>
          </a:p>
          <a:p>
            <a:pPr lvl="1"/>
            <a:r>
              <a:rPr lang="en-US" sz="2800" dirty="0"/>
              <a:t>Not LastPass       as they have structural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Browser stored passwords (Chrome, Edge, Opera etc)</a:t>
            </a:r>
          </a:p>
          <a:p>
            <a:pPr lvl="1"/>
            <a:r>
              <a:rPr lang="en-US" sz="2800" dirty="0"/>
              <a:t>If someone knows your system operating system password, they can export all your stored passwords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AE926EC-5E70-C642-8DB5-46D0A4193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785" y="2800770"/>
            <a:ext cx="491067" cy="49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275E6FF-8005-6ECA-5C95-D497220DF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171" y="2856649"/>
            <a:ext cx="379307" cy="37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0C1A6F7-97DC-F86C-F979-429C2A785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7316" r="6714" b="7639"/>
          <a:stretch/>
        </p:blipFill>
        <p:spPr bwMode="auto">
          <a:xfrm>
            <a:off x="3277091" y="3325701"/>
            <a:ext cx="370208" cy="36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0E7C87B-0B1E-30D6-FDEA-22807969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95" y="3775234"/>
            <a:ext cx="452120" cy="45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7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WiFi</a:t>
            </a: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Safety</a:t>
            </a:r>
          </a:p>
        </p:txBody>
      </p:sp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1799" y="321735"/>
            <a:ext cx="1889357" cy="1889357"/>
          </a:xfrm>
          <a:prstGeom prst="rect">
            <a:avLst/>
          </a:prstGeom>
        </p:spPr>
      </p:pic>
      <p:pic>
        <p:nvPicPr>
          <p:cNvPr id="7" name="Graphic 6" descr="Syncing cloud with solid fill">
            <a:extLst>
              <a:ext uri="{FF2B5EF4-FFF2-40B4-BE49-F238E27FC236}">
                <a16:creationId xmlns:a16="http://schemas.microsoft.com/office/drawing/2014/main" id="{F4B13783-F538-3F8A-9983-1D148DB63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096935" y="321733"/>
            <a:ext cx="1890640" cy="189064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E0441B37-2EB6-5362-3CBC-7BF0373D4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255514" y="2532825"/>
            <a:ext cx="1801922" cy="1801922"/>
          </a:xfrm>
          <a:prstGeom prst="rect">
            <a:avLst/>
          </a:prstGeom>
        </p:spPr>
      </p:pic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4903773C-E503-AE1E-4748-59BD6A426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18337" y="540697"/>
            <a:ext cx="3560281" cy="3560281"/>
          </a:xfrm>
          <a:prstGeom prst="rect">
            <a:avLst/>
          </a:prstGeom>
        </p:spPr>
      </p:pic>
      <p:pic>
        <p:nvPicPr>
          <p:cNvPr id="11" name="Graphic 10" descr="Wireless router with solid fill">
            <a:extLst>
              <a:ext uri="{FF2B5EF4-FFF2-40B4-BE49-F238E27FC236}">
                <a16:creationId xmlns:a16="http://schemas.microsoft.com/office/drawing/2014/main" id="{625A9431-93F7-F472-90BA-343C1AE07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9145473" y="2532825"/>
            <a:ext cx="1787117" cy="1787117"/>
          </a:xfrm>
          <a:prstGeom prst="rect">
            <a:avLst/>
          </a:prstGeom>
        </p:spPr>
      </p:pic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7812DCAF-FC24-3E10-DF31-FCDCE93FAD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209179" y="4641675"/>
            <a:ext cx="1894592" cy="189459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Internet with solid fill">
            <a:extLst>
              <a:ext uri="{FF2B5EF4-FFF2-40B4-BE49-F238E27FC236}">
                <a16:creationId xmlns:a16="http://schemas.microsoft.com/office/drawing/2014/main" id="{4972EB88-6ACD-1D5F-3466-8C106D308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320774" y="538267"/>
            <a:ext cx="3560281" cy="35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Safety (Fake Access Point)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7812DCAF-FC24-3E10-DF31-FCDCE93FA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3911" y="2600118"/>
            <a:ext cx="1263316" cy="1263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83D790B-104C-6BCB-8CF3-46380DC671D6}"/>
              </a:ext>
            </a:extLst>
          </p:cNvPr>
          <p:cNvGrpSpPr/>
          <p:nvPr/>
        </p:nvGrpSpPr>
        <p:grpSpPr>
          <a:xfrm>
            <a:off x="3502056" y="2346209"/>
            <a:ext cx="1920013" cy="1678802"/>
            <a:chOff x="3502056" y="2346209"/>
            <a:chExt cx="1920013" cy="16788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92DE1C-D893-024F-28FE-1D13DF5E0811}"/>
                </a:ext>
              </a:extLst>
            </p:cNvPr>
            <p:cNvGrpSpPr/>
            <p:nvPr/>
          </p:nvGrpSpPr>
          <p:grpSpPr>
            <a:xfrm>
              <a:off x="3671990" y="2774576"/>
              <a:ext cx="1585690" cy="1250435"/>
              <a:chOff x="3671990" y="2774576"/>
              <a:chExt cx="1585690" cy="1250435"/>
            </a:xfrm>
          </p:grpSpPr>
          <p:pic>
            <p:nvPicPr>
              <p:cNvPr id="11" name="Graphic 10" descr="Wireless router with solid fill">
                <a:extLst>
                  <a:ext uri="{FF2B5EF4-FFF2-40B4-BE49-F238E27FC236}">
                    <a16:creationId xmlns:a16="http://schemas.microsoft.com/office/drawing/2014/main" id="{625A9431-93F7-F472-90BA-343C1AE07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004863" y="277457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88ADA1-3C76-E619-59F7-533CBD328D6F}"/>
                  </a:ext>
                </a:extLst>
              </p:cNvPr>
              <p:cNvSpPr txBox="1"/>
              <p:nvPr/>
            </p:nvSpPr>
            <p:spPr>
              <a:xfrm>
                <a:off x="3671990" y="3655679"/>
                <a:ext cx="1585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IP: 192.168.0.1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27873D-4C03-758E-5E1E-D7A9018061AD}"/>
                </a:ext>
              </a:extLst>
            </p:cNvPr>
            <p:cNvSpPr txBox="1"/>
            <p:nvPr/>
          </p:nvSpPr>
          <p:spPr>
            <a:xfrm>
              <a:off x="3502056" y="2346209"/>
              <a:ext cx="1920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Free Internet!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13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CA4D9F0C-786A-6DE8-1C70-5F9924E7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71990" y="4775203"/>
            <a:ext cx="1580147" cy="158014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Safety (eavesdropping)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7812DCAF-FC24-3E10-DF31-FCDCE93FA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3911" y="2600118"/>
            <a:ext cx="1263316" cy="126331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83D790B-104C-6BCB-8CF3-46380DC671D6}"/>
              </a:ext>
            </a:extLst>
          </p:cNvPr>
          <p:cNvGrpSpPr/>
          <p:nvPr/>
        </p:nvGrpSpPr>
        <p:grpSpPr>
          <a:xfrm>
            <a:off x="3502056" y="2346209"/>
            <a:ext cx="1920013" cy="1678802"/>
            <a:chOff x="3502056" y="2346209"/>
            <a:chExt cx="1920013" cy="167880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92DE1C-D893-024F-28FE-1D13DF5E0811}"/>
                </a:ext>
              </a:extLst>
            </p:cNvPr>
            <p:cNvGrpSpPr/>
            <p:nvPr/>
          </p:nvGrpSpPr>
          <p:grpSpPr>
            <a:xfrm>
              <a:off x="3671990" y="2774576"/>
              <a:ext cx="1585690" cy="1250435"/>
              <a:chOff x="3671990" y="2774576"/>
              <a:chExt cx="1585690" cy="1250435"/>
            </a:xfrm>
          </p:grpSpPr>
          <p:pic>
            <p:nvPicPr>
              <p:cNvPr id="11" name="Graphic 10" descr="Wireless router with solid fill">
                <a:extLst>
                  <a:ext uri="{FF2B5EF4-FFF2-40B4-BE49-F238E27FC236}">
                    <a16:creationId xmlns:a16="http://schemas.microsoft.com/office/drawing/2014/main" id="{625A9431-93F7-F472-90BA-343C1AE07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004863" y="277457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88ADA1-3C76-E619-59F7-533CBD328D6F}"/>
                  </a:ext>
                </a:extLst>
              </p:cNvPr>
              <p:cNvSpPr txBox="1"/>
              <p:nvPr/>
            </p:nvSpPr>
            <p:spPr>
              <a:xfrm>
                <a:off x="3671990" y="3655679"/>
                <a:ext cx="1585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IP: 192.168.0.1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27873D-4C03-758E-5E1E-D7A9018061AD}"/>
                </a:ext>
              </a:extLst>
            </p:cNvPr>
            <p:cNvSpPr txBox="1"/>
            <p:nvPr/>
          </p:nvSpPr>
          <p:spPr>
            <a:xfrm>
              <a:off x="3502056" y="2346209"/>
              <a:ext cx="19200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00"/>
                  </a:solidFill>
                </a:rPr>
                <a:t>Free Internet!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AF351D-6B1B-7AFA-F1C2-C2AFECE4419E}"/>
              </a:ext>
            </a:extLst>
          </p:cNvPr>
          <p:cNvGrpSpPr/>
          <p:nvPr/>
        </p:nvGrpSpPr>
        <p:grpSpPr>
          <a:xfrm>
            <a:off x="10518698" y="3168443"/>
            <a:ext cx="1436612" cy="1257717"/>
            <a:chOff x="10518698" y="3168443"/>
            <a:chExt cx="1436612" cy="1257717"/>
          </a:xfrm>
        </p:grpSpPr>
        <p:pic>
          <p:nvPicPr>
            <p:cNvPr id="32" name="Graphic 31" descr="Rabbit with solid fill">
              <a:extLst>
                <a:ext uri="{FF2B5EF4-FFF2-40B4-BE49-F238E27FC236}">
                  <a16:creationId xmlns:a16="http://schemas.microsoft.com/office/drawing/2014/main" id="{00611083-9311-2280-5B79-D38DC49F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846157" y="316844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BB21B0-F5E3-3158-1413-6519B8F7522E}"/>
                </a:ext>
              </a:extLst>
            </p:cNvPr>
            <p:cNvSpPr txBox="1"/>
            <p:nvPr/>
          </p:nvSpPr>
          <p:spPr>
            <a:xfrm>
              <a:off x="10518698" y="4056828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Bunnies-R-Us</a:t>
              </a:r>
            </a:p>
          </p:txBody>
        </p:sp>
      </p:grpSp>
      <p:pic>
        <p:nvPicPr>
          <p:cNvPr id="18" name="Graphic 17" descr="Ear outline">
            <a:extLst>
              <a:ext uri="{FF2B5EF4-FFF2-40B4-BE49-F238E27FC236}">
                <a16:creationId xmlns:a16="http://schemas.microsoft.com/office/drawing/2014/main" id="{053397C7-0414-97E2-ADE0-0C608D0244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435917" y="41128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0533" y="4972708"/>
            <a:ext cx="914400" cy="9144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Safety (DNS Attack 1)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2DE1C-D893-024F-28FE-1D13DF5E0811}"/>
              </a:ext>
            </a:extLst>
          </p:cNvPr>
          <p:cNvGrpSpPr/>
          <p:nvPr/>
        </p:nvGrpSpPr>
        <p:grpSpPr>
          <a:xfrm>
            <a:off x="3671990" y="2774576"/>
            <a:ext cx="1585690" cy="1250435"/>
            <a:chOff x="3671990" y="2774576"/>
            <a:chExt cx="1585690" cy="125043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625A9431-93F7-F472-90BA-343C1AE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88ADA1-3C76-E619-59F7-533CBD328D6F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80D2E-897D-C08F-22A6-B5662394A96A}"/>
              </a:ext>
            </a:extLst>
          </p:cNvPr>
          <p:cNvGrpSpPr/>
          <p:nvPr/>
        </p:nvGrpSpPr>
        <p:grpSpPr>
          <a:xfrm>
            <a:off x="375704" y="2600118"/>
            <a:ext cx="1819729" cy="1458190"/>
            <a:chOff x="375704" y="2940775"/>
            <a:chExt cx="1819729" cy="1458190"/>
          </a:xfrm>
        </p:grpSpPr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7812DCAF-FC24-3E10-DF31-FCDCE93F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53911" y="2940775"/>
              <a:ext cx="1263316" cy="1263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65B0D-8037-6568-4CA3-D9AEA682704D}"/>
                </a:ext>
              </a:extLst>
            </p:cNvPr>
            <p:cNvSpPr txBox="1"/>
            <p:nvPr/>
          </p:nvSpPr>
          <p:spPr>
            <a:xfrm>
              <a:off x="375704" y="402963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192.168.0.100</a:t>
              </a:r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56547B0-2A48-308C-E238-0290A78D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123329" y="497270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7873D-4C03-758E-5E1E-D7A9018061AD}"/>
              </a:ext>
            </a:extLst>
          </p:cNvPr>
          <p:cNvSpPr txBox="1"/>
          <p:nvPr/>
        </p:nvSpPr>
        <p:spPr>
          <a:xfrm>
            <a:off x="3502056" y="2346209"/>
            <a:ext cx="192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Free Internet!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5FFB0-A1F6-A8DD-8685-4302134F1ABB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4919263" y="3231776"/>
            <a:ext cx="2311270" cy="2198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4B0140-0B46-5E92-E600-364DED05C32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8144933" y="5429908"/>
            <a:ext cx="19783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4E3BE7-8B33-D7AF-A470-3F3A56D3146A}"/>
              </a:ext>
            </a:extLst>
          </p:cNvPr>
          <p:cNvSpPr txBox="1"/>
          <p:nvPr/>
        </p:nvSpPr>
        <p:spPr>
          <a:xfrm>
            <a:off x="7294901" y="5841834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DNS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B75E-5950-C667-03BC-8BD980C43A84}"/>
              </a:ext>
            </a:extLst>
          </p:cNvPr>
          <p:cNvSpPr txBox="1"/>
          <p:nvPr/>
        </p:nvSpPr>
        <p:spPr>
          <a:xfrm>
            <a:off x="10468204" y="264022"/>
            <a:ext cx="1537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DNS = Domain</a:t>
            </a:r>
          </a:p>
          <a:p>
            <a:r>
              <a:rPr lang="en-US" dirty="0"/>
              <a:t>Name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93713-8907-B06B-88BA-5647875D64ED}"/>
              </a:ext>
            </a:extLst>
          </p:cNvPr>
          <p:cNvSpPr txBox="1"/>
          <p:nvPr/>
        </p:nvSpPr>
        <p:spPr>
          <a:xfrm>
            <a:off x="9790410" y="5838039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Recursive DNS </a:t>
            </a:r>
          </a:p>
          <a:p>
            <a:pPr algn="ctr"/>
            <a:r>
              <a:rPr lang="en-US" dirty="0"/>
              <a:t>“Lookups”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AF351D-6B1B-7AFA-F1C2-C2AFECE4419E}"/>
              </a:ext>
            </a:extLst>
          </p:cNvPr>
          <p:cNvGrpSpPr/>
          <p:nvPr/>
        </p:nvGrpSpPr>
        <p:grpSpPr>
          <a:xfrm>
            <a:off x="10518698" y="3168443"/>
            <a:ext cx="1436612" cy="1257717"/>
            <a:chOff x="10518698" y="3168443"/>
            <a:chExt cx="1436612" cy="1257717"/>
          </a:xfrm>
        </p:grpSpPr>
        <p:pic>
          <p:nvPicPr>
            <p:cNvPr id="32" name="Graphic 31" descr="Rabbit with solid fill">
              <a:extLst>
                <a:ext uri="{FF2B5EF4-FFF2-40B4-BE49-F238E27FC236}">
                  <a16:creationId xmlns:a16="http://schemas.microsoft.com/office/drawing/2014/main" id="{00611083-9311-2280-5B79-D38DC49F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846157" y="316844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BB21B0-F5E3-3158-1413-6519B8F7522E}"/>
                </a:ext>
              </a:extLst>
            </p:cNvPr>
            <p:cNvSpPr txBox="1"/>
            <p:nvPr/>
          </p:nvSpPr>
          <p:spPr>
            <a:xfrm>
              <a:off x="10518698" y="4056828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Bunnies-R-Us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4E5F86-DD05-6CCE-B2DF-32F58C9CEA48}"/>
              </a:ext>
            </a:extLst>
          </p:cNvPr>
          <p:cNvSpPr txBox="1"/>
          <p:nvPr/>
        </p:nvSpPr>
        <p:spPr>
          <a:xfrm>
            <a:off x="2195433" y="2744870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WPA2/WPA3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445ADF-5D8E-7B37-D290-D653276AC8AD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919263" y="3231776"/>
            <a:ext cx="5926894" cy="3938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4DED01-79A5-11CF-EC01-E2710A8E3A38}"/>
              </a:ext>
            </a:extLst>
          </p:cNvPr>
          <p:cNvCxnSpPr>
            <a:cxnSpLocks/>
            <a:stCxn id="4" idx="1"/>
            <a:endCxn id="11" idx="3"/>
          </p:cNvCxnSpPr>
          <p:nvPr/>
        </p:nvCxnSpPr>
        <p:spPr>
          <a:xfrm flipH="1" flipV="1">
            <a:off x="4919263" y="3231776"/>
            <a:ext cx="2311270" cy="2198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F9475C-57F3-246F-0FBE-EE8589896BB1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flipH="1">
            <a:off x="8144933" y="5429908"/>
            <a:ext cx="19783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60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910A-9EDA-4F41-3225-36F40075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Getting your security level right</a:t>
            </a:r>
          </a:p>
        </p:txBody>
      </p:sp>
      <p:pic>
        <p:nvPicPr>
          <p:cNvPr id="5" name="Content Placeholder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14C0536B-B9C5-8FFB-1359-F7080D579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81" y="2619784"/>
            <a:ext cx="3420038" cy="360004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31D327D-BFEB-F275-D6CB-A6C6E2D4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3918" y="2619784"/>
            <a:ext cx="3664163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076372B-C66A-5383-7097-C9F566AC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165511"/>
            <a:ext cx="3758184" cy="250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932A6AD4-C4B3-2CF3-E3A8-FFDB6647CDFE}"/>
              </a:ext>
            </a:extLst>
          </p:cNvPr>
          <p:cNvSpPr/>
          <p:nvPr/>
        </p:nvSpPr>
        <p:spPr>
          <a:xfrm>
            <a:off x="200533" y="2449752"/>
            <a:ext cx="3872285" cy="3824578"/>
          </a:xfrm>
          <a:prstGeom prst="noSmoking">
            <a:avLst>
              <a:gd name="adj" fmla="val 93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&quot;No&quot; Symbol 6">
            <a:extLst>
              <a:ext uri="{FF2B5EF4-FFF2-40B4-BE49-F238E27FC236}">
                <a16:creationId xmlns:a16="http://schemas.microsoft.com/office/drawing/2014/main" id="{15284419-3870-DC13-3790-2C3ED1422CFA}"/>
              </a:ext>
            </a:extLst>
          </p:cNvPr>
          <p:cNvSpPr/>
          <p:nvPr/>
        </p:nvSpPr>
        <p:spPr>
          <a:xfrm>
            <a:off x="8084157" y="2395247"/>
            <a:ext cx="3872285" cy="3824578"/>
          </a:xfrm>
          <a:prstGeom prst="noSmoking">
            <a:avLst>
              <a:gd name="adj" fmla="val 93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55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0533" y="4972708"/>
            <a:ext cx="914400" cy="9144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Safety (DNS Attack 2)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2DE1C-D893-024F-28FE-1D13DF5E0811}"/>
              </a:ext>
            </a:extLst>
          </p:cNvPr>
          <p:cNvGrpSpPr/>
          <p:nvPr/>
        </p:nvGrpSpPr>
        <p:grpSpPr>
          <a:xfrm>
            <a:off x="3671990" y="2774576"/>
            <a:ext cx="1585690" cy="1250435"/>
            <a:chOff x="3671990" y="2774576"/>
            <a:chExt cx="1585690" cy="125043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625A9431-93F7-F472-90BA-343C1AE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88ADA1-3C76-E619-59F7-533CBD328D6F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80D2E-897D-C08F-22A6-B5662394A96A}"/>
              </a:ext>
            </a:extLst>
          </p:cNvPr>
          <p:cNvGrpSpPr/>
          <p:nvPr/>
        </p:nvGrpSpPr>
        <p:grpSpPr>
          <a:xfrm>
            <a:off x="375704" y="2600118"/>
            <a:ext cx="1819729" cy="1458190"/>
            <a:chOff x="375704" y="2940775"/>
            <a:chExt cx="1819729" cy="1458190"/>
          </a:xfrm>
        </p:grpSpPr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7812DCAF-FC24-3E10-DF31-FCDCE93F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53911" y="2940775"/>
              <a:ext cx="1263316" cy="1263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65B0D-8037-6568-4CA3-D9AEA682704D}"/>
                </a:ext>
              </a:extLst>
            </p:cNvPr>
            <p:cNvSpPr txBox="1"/>
            <p:nvPr/>
          </p:nvSpPr>
          <p:spPr>
            <a:xfrm>
              <a:off x="375704" y="402963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192.168.0.100</a:t>
              </a:r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56547B0-2A48-308C-E238-0290A78D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123329" y="497270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7873D-4C03-758E-5E1E-D7A9018061AD}"/>
              </a:ext>
            </a:extLst>
          </p:cNvPr>
          <p:cNvSpPr txBox="1"/>
          <p:nvPr/>
        </p:nvSpPr>
        <p:spPr>
          <a:xfrm>
            <a:off x="3502056" y="2346209"/>
            <a:ext cx="192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Free Internet!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5FFB0-A1F6-A8DD-8685-4302134F1ABB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4919263" y="1645445"/>
            <a:ext cx="2866693" cy="158633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4E3BE7-8B33-D7AF-A470-3F3A56D3146A}"/>
              </a:ext>
            </a:extLst>
          </p:cNvPr>
          <p:cNvSpPr txBox="1"/>
          <p:nvPr/>
        </p:nvSpPr>
        <p:spPr>
          <a:xfrm>
            <a:off x="7294901" y="5841834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DNS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B75E-5950-C667-03BC-8BD980C43A84}"/>
              </a:ext>
            </a:extLst>
          </p:cNvPr>
          <p:cNvSpPr txBox="1"/>
          <p:nvPr/>
        </p:nvSpPr>
        <p:spPr>
          <a:xfrm>
            <a:off x="10468204" y="264022"/>
            <a:ext cx="1537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DNS = Domain</a:t>
            </a:r>
          </a:p>
          <a:p>
            <a:r>
              <a:rPr lang="en-US" dirty="0"/>
              <a:t>Name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93713-8907-B06B-88BA-5647875D64ED}"/>
              </a:ext>
            </a:extLst>
          </p:cNvPr>
          <p:cNvSpPr txBox="1"/>
          <p:nvPr/>
        </p:nvSpPr>
        <p:spPr>
          <a:xfrm>
            <a:off x="9790410" y="5838039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Recursive DNS </a:t>
            </a:r>
          </a:p>
          <a:p>
            <a:pPr algn="ctr"/>
            <a:r>
              <a:rPr lang="en-US" dirty="0"/>
              <a:t>“Lookups”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7F8B1C-0115-93E9-7D09-FE8A0489EF0B}"/>
              </a:ext>
            </a:extLst>
          </p:cNvPr>
          <p:cNvGrpSpPr/>
          <p:nvPr/>
        </p:nvGrpSpPr>
        <p:grpSpPr>
          <a:xfrm>
            <a:off x="10895649" y="1405809"/>
            <a:ext cx="950004" cy="1403604"/>
            <a:chOff x="10105527" y="3483736"/>
            <a:chExt cx="950004" cy="1403604"/>
          </a:xfrm>
        </p:grpSpPr>
        <p:pic>
          <p:nvPicPr>
            <p:cNvPr id="28" name="Graphic 27" descr="Skull with solid fill">
              <a:extLst>
                <a:ext uri="{FF2B5EF4-FFF2-40B4-BE49-F238E27FC236}">
                  <a16:creationId xmlns:a16="http://schemas.microsoft.com/office/drawing/2014/main" id="{D0F78A0E-FD58-AE05-8E02-14061E9FE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190623" y="3483736"/>
              <a:ext cx="779812" cy="7798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B61DFC-2F84-DC07-725C-7A027E0B037D}"/>
                </a:ext>
              </a:extLst>
            </p:cNvPr>
            <p:cNvSpPr txBox="1"/>
            <p:nvPr/>
          </p:nvSpPr>
          <p:spPr>
            <a:xfrm>
              <a:off x="10105527" y="4241009"/>
              <a:ext cx="950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Evil </a:t>
              </a:r>
            </a:p>
            <a:p>
              <a:pPr algn="ctr"/>
              <a:r>
                <a:rPr lang="en-US" dirty="0"/>
                <a:t>Website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AF351D-6B1B-7AFA-F1C2-C2AFECE4419E}"/>
              </a:ext>
            </a:extLst>
          </p:cNvPr>
          <p:cNvGrpSpPr/>
          <p:nvPr/>
        </p:nvGrpSpPr>
        <p:grpSpPr>
          <a:xfrm>
            <a:off x="10518698" y="3168443"/>
            <a:ext cx="1436612" cy="1257717"/>
            <a:chOff x="10518698" y="3168443"/>
            <a:chExt cx="1436612" cy="1257717"/>
          </a:xfrm>
        </p:grpSpPr>
        <p:pic>
          <p:nvPicPr>
            <p:cNvPr id="32" name="Graphic 31" descr="Rabbit with solid fill">
              <a:extLst>
                <a:ext uri="{FF2B5EF4-FFF2-40B4-BE49-F238E27FC236}">
                  <a16:creationId xmlns:a16="http://schemas.microsoft.com/office/drawing/2014/main" id="{00611083-9311-2280-5B79-D38DC49F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846157" y="316844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BB21B0-F5E3-3158-1413-6519B8F7522E}"/>
                </a:ext>
              </a:extLst>
            </p:cNvPr>
            <p:cNvSpPr txBox="1"/>
            <p:nvPr/>
          </p:nvSpPr>
          <p:spPr>
            <a:xfrm>
              <a:off x="10518698" y="4056828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Bunnies-R-Us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4E5F86-DD05-6CCE-B2DF-32F58C9CEA48}"/>
              </a:ext>
            </a:extLst>
          </p:cNvPr>
          <p:cNvSpPr txBox="1"/>
          <p:nvPr/>
        </p:nvSpPr>
        <p:spPr>
          <a:xfrm>
            <a:off x="2195433" y="2744870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WPA2/WPA3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445ADF-5D8E-7B37-D290-D653276AC8AD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 flipV="1">
            <a:off x="4919263" y="2486248"/>
            <a:ext cx="5976386" cy="74552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35C0A-3ED2-D6E6-6099-D5B15F2C181D}"/>
              </a:ext>
            </a:extLst>
          </p:cNvPr>
          <p:cNvGrpSpPr/>
          <p:nvPr/>
        </p:nvGrpSpPr>
        <p:grpSpPr>
          <a:xfrm>
            <a:off x="3675411" y="2771765"/>
            <a:ext cx="1585690" cy="1250435"/>
            <a:chOff x="3671990" y="2774576"/>
            <a:chExt cx="1585690" cy="1250435"/>
          </a:xfrm>
        </p:grpSpPr>
        <p:pic>
          <p:nvPicPr>
            <p:cNvPr id="7" name="Graphic 6" descr="Wireless router with solid fill">
              <a:extLst>
                <a:ext uri="{FF2B5EF4-FFF2-40B4-BE49-F238E27FC236}">
                  <a16:creationId xmlns:a16="http://schemas.microsoft.com/office/drawing/2014/main" id="{92834E83-528E-41AB-3D14-BD6A14794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1FB12A-0F19-4040-6C1A-527721C3A151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3BD911-1C7D-A818-7295-B74A60A786D1}"/>
              </a:ext>
            </a:extLst>
          </p:cNvPr>
          <p:cNvGrpSpPr/>
          <p:nvPr/>
        </p:nvGrpSpPr>
        <p:grpSpPr>
          <a:xfrm>
            <a:off x="7785956" y="453153"/>
            <a:ext cx="1004827" cy="1515457"/>
            <a:chOff x="7785956" y="453153"/>
            <a:chExt cx="1004827" cy="1515457"/>
          </a:xfrm>
        </p:grpSpPr>
        <p:pic>
          <p:nvPicPr>
            <p:cNvPr id="15" name="Graphic 14" descr="Server with solid fill">
              <a:extLst>
                <a:ext uri="{FF2B5EF4-FFF2-40B4-BE49-F238E27FC236}">
                  <a16:creationId xmlns:a16="http://schemas.microsoft.com/office/drawing/2014/main" id="{FC64C875-D313-5B44-13E8-66146525B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p:blipFill>
          <p:spPr>
            <a:xfrm>
              <a:off x="7831168" y="453153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E54CC2-03FA-1A21-FADB-A97C3E6675BA}"/>
                </a:ext>
              </a:extLst>
            </p:cNvPr>
            <p:cNvSpPr txBox="1"/>
            <p:nvPr/>
          </p:nvSpPr>
          <p:spPr>
            <a:xfrm>
              <a:off x="7785956" y="1322279"/>
              <a:ext cx="10048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Evil DNS </a:t>
              </a:r>
            </a:p>
            <a:p>
              <a:pPr algn="ctr"/>
              <a:r>
                <a:rPr lang="en-US" dirty="0"/>
                <a:t>Server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170302-35E1-6179-F852-2CABC7FA068F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4922684" y="1645445"/>
            <a:ext cx="2863272" cy="15835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1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C3B614-7E6B-32CC-92A5-C22BC88A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Mobile Devices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A7600-37E2-DE17-34CC-070AF673E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Same issue regarding </a:t>
            </a:r>
            <a:r>
              <a:rPr lang="en-US" sz="2200" dirty="0" smtClean="0"/>
              <a:t>WiFi</a:t>
            </a:r>
            <a:endParaRPr lang="en-US" sz="2200" dirty="0"/>
          </a:p>
          <a:p>
            <a:pPr lvl="1"/>
            <a:r>
              <a:rPr lang="en-US" sz="1800" dirty="0"/>
              <a:t>Who owns it and is it safe?</a:t>
            </a:r>
          </a:p>
          <a:p>
            <a:r>
              <a:rPr lang="en-US" sz="2200" dirty="0"/>
              <a:t>Apps stores</a:t>
            </a:r>
          </a:p>
          <a:p>
            <a:r>
              <a:rPr lang="en-US" sz="2200" dirty="0"/>
              <a:t>Permissions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AF04C93C-1888-EF78-BA98-CAC279739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5" r="200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35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4522E-A157-644F-8C03-AA620A50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App Stores</a:t>
            </a:r>
          </a:p>
        </p:txBody>
      </p:sp>
      <p:pic>
        <p:nvPicPr>
          <p:cNvPr id="1028" name="Picture 4" descr="Danish supermarket cuts heating bill and CO₂ footprint with Danfoss Heat  Recovery Unit (HRU) | Danfoss">
            <a:extLst>
              <a:ext uri="{FF2B5EF4-FFF2-40B4-BE49-F238E27FC236}">
                <a16:creationId xmlns:a16="http://schemas.microsoft.com/office/drawing/2014/main" id="{1BFC8950-8C2D-94A9-1CB3-A0A3D5801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t="-2" r="6418"/>
          <a:stretch/>
        </p:blipFill>
        <p:spPr bwMode="auto">
          <a:xfrm>
            <a:off x="393308" y="352931"/>
            <a:ext cx="4980358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3B32CF-5900-34D0-BB25-A8C8F537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r="16772" b="-2"/>
          <a:stretch/>
        </p:blipFill>
        <p:spPr bwMode="auto">
          <a:xfrm>
            <a:off x="7060511" y="352931"/>
            <a:ext cx="477159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1D202-F2C5-A69E-9F9D-C6C1C63BE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The only safe place is Apple Store or Google Play</a:t>
            </a:r>
          </a:p>
          <a:p>
            <a:r>
              <a:rPr lang="en-US" sz="2200" dirty="0">
                <a:solidFill>
                  <a:schemeClr val="bg1"/>
                </a:solidFill>
              </a:rPr>
              <a:t>However……</a:t>
            </a:r>
          </a:p>
        </p:txBody>
      </p:sp>
    </p:spTree>
    <p:extLst>
      <p:ext uri="{BB962C8B-B14F-4D97-AF65-F5344CB8AC3E}">
        <p14:creationId xmlns:p14="http://schemas.microsoft.com/office/powerpoint/2010/main" val="3808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Play3">
            <a:extLst>
              <a:ext uri="{FF2B5EF4-FFF2-40B4-BE49-F238E27FC236}">
                <a16:creationId xmlns:a16="http://schemas.microsoft.com/office/drawing/2014/main" id="{F0A8A910-B5F8-1F22-59A3-CBEDD8911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21" y="2166935"/>
            <a:ext cx="191452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y2">
            <a:extLst>
              <a:ext uri="{FF2B5EF4-FFF2-40B4-BE49-F238E27FC236}">
                <a16:creationId xmlns:a16="http://schemas.microsoft.com/office/drawing/2014/main" id="{45CC688D-2C51-4163-77AE-249E53BC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45" y="2166935"/>
            <a:ext cx="1914525" cy="3457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8715B9-64C2-B2A0-00FD-3670C2F92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5388" y="2166938"/>
            <a:ext cx="6146800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68543-F20A-6991-BD2D-7F2BF663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 these can be tricked and contain malware</a:t>
            </a:r>
          </a:p>
        </p:txBody>
      </p:sp>
    </p:spTree>
    <p:extLst>
      <p:ext uri="{BB962C8B-B14F-4D97-AF65-F5344CB8AC3E}">
        <p14:creationId xmlns:p14="http://schemas.microsoft.com/office/powerpoint/2010/main" val="20900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FAEFF611-E5D0-9E97-7FA6-47932DB8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78" y="721659"/>
            <a:ext cx="4394415" cy="54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8FC2C4F-56E5-1B2C-5B75-2DC8D1B2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46" y="1606926"/>
            <a:ext cx="5369220" cy="25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81CA99-074F-4A93-2DF1-EF15B46B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4987" b="25063"/>
          <a:stretch/>
        </p:blipFill>
        <p:spPr>
          <a:xfrm>
            <a:off x="2498051" y="4255998"/>
            <a:ext cx="2890536" cy="2505636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EBB59D-61FA-2F44-8F12-6F67342B6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626" y="447645"/>
            <a:ext cx="6335060" cy="12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E9A6A-4A7C-6E99-1130-1ED027FE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/>
              <a:t>Takeaway Time!</a:t>
            </a:r>
          </a:p>
        </p:txBody>
      </p:sp>
      <p:pic>
        <p:nvPicPr>
          <p:cNvPr id="13" name="Picture 4" descr="Sushi picked up with chopsticks">
            <a:extLst>
              <a:ext uri="{FF2B5EF4-FFF2-40B4-BE49-F238E27FC236}">
                <a16:creationId xmlns:a16="http://schemas.microsoft.com/office/drawing/2014/main" id="{F8C61CC6-4E4E-03D9-BB2D-3891A36AC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9" r="2628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04775"/>
            <a:ext cx="1400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5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12B4-FC70-B121-3433-2C0741A6B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58776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</a:rPr>
              <a:t>General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4C2B-C734-45E6-0D91-1E23F4163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3276600"/>
            <a:ext cx="4087305" cy="289559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Multi Factor your main email account!</a:t>
            </a:r>
          </a:p>
          <a:p>
            <a:pPr marL="0" indent="0" algn="ctr">
              <a:buNone/>
            </a:pPr>
            <a:r>
              <a:rPr lang="en-US" sz="3200" dirty="0"/>
              <a:t>If you lose this, you can lose everything!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Then MFA everything else (inc your mobile)</a:t>
            </a:r>
          </a:p>
        </p:txBody>
      </p:sp>
      <p:sp>
        <p:nvSpPr>
          <p:cNvPr id="17420" name="Freeform: Shape 1741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412" name="Picture 4" descr="Antique Vault Doors for Sale - Exclusively from Brown Safe Mfg.">
            <a:extLst>
              <a:ext uri="{FF2B5EF4-FFF2-40B4-BE49-F238E27FC236}">
                <a16:creationId xmlns:a16="http://schemas.microsoft.com/office/drawing/2014/main" id="{B88FE9A7-10B2-3E0C-986C-40F13B17D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1" r="22299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E9A6A-4A7C-6E99-1130-1ED027FE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Website Takeaway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14" name="Picture 13" descr="Pizza in a box">
            <a:extLst>
              <a:ext uri="{FF2B5EF4-FFF2-40B4-BE49-F238E27FC236}">
                <a16:creationId xmlns:a16="http://schemas.microsoft.com/office/drawing/2014/main" id="{7FA397E2-E7A9-764C-8C48-28C19A4D7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98" r="727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83822-BB5C-D38E-9976-A1556CFDFE0D}"/>
              </a:ext>
            </a:extLst>
          </p:cNvPr>
          <p:cNvSpPr txBox="1"/>
          <p:nvPr/>
        </p:nvSpPr>
        <p:spPr>
          <a:xfrm>
            <a:off x="4657345" y="2706624"/>
            <a:ext cx="6891527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Websites can be deceiving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Use apps that have been checked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Ask </a:t>
            </a:r>
            <a:r>
              <a:rPr lang="en-US" sz="2800" dirty="0" smtClean="0"/>
              <a:t>yourself: “how do they </a:t>
            </a:r>
            <a:r>
              <a:rPr lang="en-US" sz="2800" dirty="0"/>
              <a:t>make money?”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If in doubt, ask security before you install it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Don’t rely upon recommendations by others</a:t>
            </a:r>
          </a:p>
        </p:txBody>
      </p:sp>
    </p:spTree>
    <p:extLst>
      <p:ext uri="{BB962C8B-B14F-4D97-AF65-F5344CB8AC3E}">
        <p14:creationId xmlns:p14="http://schemas.microsoft.com/office/powerpoint/2010/main" val="4082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9A742C-269A-02C8-2A90-3AD12E021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0" b="1121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5103-00C5-1FB9-816F-74B1FE39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Regularly remove stuff you don’t use</a:t>
            </a:r>
          </a:p>
        </p:txBody>
      </p:sp>
      <p:sp>
        <p:nvSpPr>
          <p:cNvPr id="3088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89862-0BA9-EE9D-A914-00559CC46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3"/>
            <a:ext cx="4143756" cy="3844672"/>
          </a:xfrm>
        </p:spPr>
        <p:txBody>
          <a:bodyPr anchor="t">
            <a:normAutofit/>
          </a:bodyPr>
          <a:lstStyle/>
          <a:p>
            <a:r>
              <a:rPr lang="en-US" sz="2400" dirty="0"/>
              <a:t>Last day of the month</a:t>
            </a:r>
          </a:p>
          <a:p>
            <a:r>
              <a:rPr lang="en-US" sz="2400" dirty="0"/>
              <a:t>Next time you are sat bored in a waiting room</a:t>
            </a:r>
          </a:p>
          <a:p>
            <a:r>
              <a:rPr lang="en-US" sz="2400" dirty="0"/>
              <a:t>Start at the ones farthest from the home </a:t>
            </a:r>
            <a:r>
              <a:rPr lang="en-US" sz="2400" dirty="0" smtClean="0"/>
              <a:t>page: </a:t>
            </a:r>
            <a:endParaRPr lang="en-US" sz="2400" dirty="0"/>
          </a:p>
          <a:p>
            <a:pPr lvl="1"/>
            <a:r>
              <a:rPr lang="en-US" sz="1800" dirty="0"/>
              <a:t>These are used least</a:t>
            </a:r>
          </a:p>
          <a:p>
            <a:pPr lvl="1"/>
            <a:r>
              <a:rPr lang="en-US" sz="1800" dirty="0"/>
              <a:t>or you’d have moved </a:t>
            </a:r>
            <a:r>
              <a:rPr lang="en-US" sz="1800" dirty="0" smtClean="0"/>
              <a:t>them</a:t>
            </a:r>
          </a:p>
          <a:p>
            <a:endParaRPr lang="en-US" sz="2200" dirty="0"/>
          </a:p>
          <a:p>
            <a:r>
              <a:rPr lang="en-US" sz="2200" dirty="0" smtClean="0"/>
              <a:t>On the topic of deleting…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9825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275" y="3421379"/>
            <a:ext cx="10906125" cy="2755583"/>
          </a:xfrm>
        </p:spPr>
        <p:txBody>
          <a:bodyPr>
            <a:normAutofit/>
          </a:bodyPr>
          <a:lstStyle/>
          <a:p>
            <a:r>
              <a:rPr lang="en-GB" dirty="0" smtClean="0"/>
              <a:t>Your failsafe to protecting weeks of work and years of photos etc.</a:t>
            </a:r>
          </a:p>
          <a:p>
            <a:r>
              <a:rPr lang="en-GB" dirty="0" smtClean="0"/>
              <a:t>Make them each month and keep them offline (disconnected)</a:t>
            </a:r>
          </a:p>
          <a:p>
            <a:pPr lvl="1"/>
            <a:r>
              <a:rPr lang="en-GB" dirty="0" smtClean="0"/>
              <a:t>Plug a phone into a computer to back it up to a removable hard drive</a:t>
            </a:r>
          </a:p>
          <a:p>
            <a:r>
              <a:rPr lang="en-GB" dirty="0" smtClean="0"/>
              <a:t>Set reminders to ensure you do regular backup (last day of the month)</a:t>
            </a:r>
          </a:p>
          <a:p>
            <a:r>
              <a:rPr lang="en-GB" dirty="0" smtClean="0"/>
              <a:t>Criminals can target users photos, years of memories, for extortion</a:t>
            </a:r>
          </a:p>
          <a:p>
            <a:endParaRPr lang="en-GB" dirty="0"/>
          </a:p>
        </p:txBody>
      </p:sp>
      <p:pic>
        <p:nvPicPr>
          <p:cNvPr id="1026" name="Picture 2" descr="Windows 10 වල නිවැරදිව Full BackUp එකක් කරන්න දන්නවද? - Windows Geek | The  Ultimate Geek Hub for Microsoft fa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 bwMode="auto">
          <a:xfrm>
            <a:off x="2665984" y="38100"/>
            <a:ext cx="686003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4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37A676C-6B1B-9C16-5CCA-9E1A9943D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" t="-338" r="-90" b="1045"/>
          <a:stretch/>
        </p:blipFill>
        <p:spPr>
          <a:xfrm>
            <a:off x="734538" y="794479"/>
            <a:ext cx="10576377" cy="75208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E217C-E540-6583-30D8-CD09B794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37943"/>
            <a:ext cx="9144000" cy="14784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Your data has a value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				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CB9B0B3-F0D3-0BD7-A7A7-21C79751B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8" y="908779"/>
            <a:ext cx="10523095" cy="6784762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30138D46-DA02-4E8A-5870-0CCBF21E18AE}"/>
              </a:ext>
            </a:extLst>
          </p:cNvPr>
          <p:cNvSpPr/>
          <p:nvPr/>
        </p:nvSpPr>
        <p:spPr>
          <a:xfrm>
            <a:off x="734538" y="3514725"/>
            <a:ext cx="10209687" cy="94297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14">
            <a:extLst>
              <a:ext uri="{FF2B5EF4-FFF2-40B4-BE49-F238E27FC236}">
                <a16:creationId xmlns:a16="http://schemas.microsoft.com/office/drawing/2014/main" id="{2DB5E2E6-03A2-CC81-0D80-E64AE0BF6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2" r="20199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079AF-D770-C05F-F7EE-4CCD4523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 dirty="0"/>
              <a:t>Wireless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FF975D2-2321-DCA4-0477-DD67BD1E4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3" y="2522949"/>
            <a:ext cx="5488015" cy="3402363"/>
          </a:xfrm>
        </p:spPr>
        <p:txBody>
          <a:bodyPr anchor="t">
            <a:normAutofit/>
          </a:bodyPr>
          <a:lstStyle/>
          <a:p>
            <a:r>
              <a:rPr lang="en-US" dirty="0"/>
              <a:t>If you don’t need </a:t>
            </a:r>
            <a:r>
              <a:rPr lang="en-US" dirty="0" smtClean="0"/>
              <a:t>WiFi </a:t>
            </a:r>
            <a:r>
              <a:rPr lang="en-US" dirty="0"/>
              <a:t>don’t join it</a:t>
            </a:r>
          </a:p>
          <a:p>
            <a:r>
              <a:rPr lang="en-US" dirty="0"/>
              <a:t>Tethering is safer and often ‘free’</a:t>
            </a:r>
          </a:p>
          <a:p>
            <a:r>
              <a:rPr lang="en-US" dirty="0"/>
              <a:t>Look for encryption (WPA2/WPA3)</a:t>
            </a:r>
          </a:p>
          <a:p>
            <a:r>
              <a:rPr lang="en-US" dirty="0"/>
              <a:t>Guide Remember that unless you set your own, you use their DNS (network directions)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6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1" name="Rectangle 1436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3" name="Rectangle 1436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2E536B2-5B3E-66BA-1A6C-8E55E5A9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Secure your DNS!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AFE94D-10CF-93C9-6EBB-DD53DCD36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618" b="-4"/>
          <a:stretch/>
        </p:blipFill>
        <p:spPr>
          <a:xfrm>
            <a:off x="811800" y="424328"/>
            <a:ext cx="4856450" cy="3973936"/>
          </a:xfrm>
          <a:prstGeom prst="rect">
            <a:avLst/>
          </a:prstGeom>
        </p:spPr>
      </p:pic>
      <p:pic>
        <p:nvPicPr>
          <p:cNvPr id="14338" name="Picture 2" descr="open dns router settings screenshot">
            <a:extLst>
              <a:ext uri="{FF2B5EF4-FFF2-40B4-BE49-F238E27FC236}">
                <a16:creationId xmlns:a16="http://schemas.microsoft.com/office/drawing/2014/main" id="{C5CAD7AB-61CE-B5BF-BD41-B7D2067756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9" t="7695" r="836" b="9497"/>
          <a:stretch/>
        </p:blipFill>
        <p:spPr bwMode="auto">
          <a:xfrm>
            <a:off x="6345935" y="1468534"/>
            <a:ext cx="5212080" cy="188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65" name="Straight Connector 1436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517E-3E03-CB34-96D6-4D43B2580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Change your DNS provider (on your WiFi Router) </a:t>
            </a:r>
            <a:r>
              <a:rPr lang="en-US" sz="1700" dirty="0" smtClean="0">
                <a:solidFill>
                  <a:schemeClr val="bg1"/>
                </a:solidFill>
              </a:rPr>
              <a:t>and mobiles:</a:t>
            </a: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Open DNS </a:t>
            </a:r>
            <a:r>
              <a:rPr lang="en-US" sz="1700" dirty="0">
                <a:solidFill>
                  <a:schemeClr val="bg1"/>
                </a:solidFill>
                <a:hlinkClick r:id="rId5"/>
              </a:rPr>
              <a:t>https://www.opendns.com/home-internet-security/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r>
              <a:rPr lang="en-US" sz="1700" dirty="0">
                <a:solidFill>
                  <a:schemeClr val="bg1"/>
                </a:solidFill>
              </a:rPr>
              <a:t>Cloudflare </a:t>
            </a:r>
            <a:r>
              <a:rPr lang="en-US" sz="1700" dirty="0">
                <a:solidFill>
                  <a:schemeClr val="bg1"/>
                </a:solidFill>
                <a:hlinkClick r:id="rId6"/>
              </a:rPr>
              <a:t>https://blog.cloudflare.com/introducing-1-1-1-1-for-families/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229C2-5F20-0F8F-155C-9712C6D8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70"/>
            <a:ext cx="5198745" cy="105575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Other </a:t>
            </a:r>
            <a:r>
              <a:rPr lang="en-US" sz="3600" dirty="0" smtClean="0"/>
              <a:t>tips (if we have time)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4859A-ED56-47B6-417D-7336DFFAF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590675"/>
            <a:ext cx="4243589" cy="4602892"/>
          </a:xfrm>
        </p:spPr>
        <p:txBody>
          <a:bodyPr>
            <a:normAutofit/>
          </a:bodyPr>
          <a:lstStyle/>
          <a:p>
            <a:r>
              <a:rPr lang="en-US" sz="2200" dirty="0"/>
              <a:t>When not in use:</a:t>
            </a:r>
          </a:p>
          <a:p>
            <a:pPr lvl="1"/>
            <a:r>
              <a:rPr lang="en-US" sz="1800" dirty="0"/>
              <a:t>Cover cameras on laptops</a:t>
            </a:r>
          </a:p>
          <a:p>
            <a:pPr lvl="1"/>
            <a:r>
              <a:rPr lang="en-US" sz="1800" dirty="0"/>
              <a:t>Point webcams down</a:t>
            </a:r>
          </a:p>
          <a:p>
            <a:pPr lvl="1"/>
            <a:r>
              <a:rPr lang="en-US" sz="1800" dirty="0"/>
              <a:t>Or cover with a cloth</a:t>
            </a:r>
          </a:p>
          <a:p>
            <a:r>
              <a:rPr lang="en-US" sz="2200" dirty="0"/>
              <a:t>User different browsers for different things</a:t>
            </a:r>
          </a:p>
          <a:p>
            <a:pPr lvl="1"/>
            <a:r>
              <a:rPr lang="en-US" sz="1800" dirty="0"/>
              <a:t>Banking</a:t>
            </a:r>
          </a:p>
          <a:p>
            <a:pPr lvl="1"/>
            <a:r>
              <a:rPr lang="en-US" sz="1800" dirty="0"/>
              <a:t>YouTube</a:t>
            </a:r>
          </a:p>
          <a:p>
            <a:pPr lvl="1"/>
            <a:r>
              <a:rPr lang="en-US" sz="1800" dirty="0"/>
              <a:t>Social Media </a:t>
            </a:r>
            <a:r>
              <a:rPr lang="en-US" sz="1800" dirty="0" smtClean="0"/>
              <a:t>etc</a:t>
            </a:r>
          </a:p>
          <a:p>
            <a:r>
              <a:rPr lang="en-US" sz="2200" dirty="0" smtClean="0"/>
              <a:t>Don’t give kids admin level access on the system you bank on</a:t>
            </a:r>
          </a:p>
          <a:p>
            <a:r>
              <a:rPr lang="en-US" sz="2200" dirty="0" smtClean="0"/>
              <a:t>Keep backups offline</a:t>
            </a:r>
          </a:p>
          <a:p>
            <a:endParaRPr lang="en-US" sz="2200" dirty="0" smtClean="0"/>
          </a:p>
          <a:p>
            <a:endParaRPr lang="en-US" sz="1800" dirty="0" smtClean="0"/>
          </a:p>
          <a:p>
            <a:pPr lvl="1"/>
            <a:endParaRPr lang="en-US" sz="1800" dirty="0"/>
          </a:p>
          <a:p>
            <a:endParaRPr lang="en-US" sz="2200" dirty="0"/>
          </a:p>
        </p:txBody>
      </p:sp>
      <p:pic>
        <p:nvPicPr>
          <p:cNvPr id="5" name="Picture 4" descr="Curious kitten peeking out from the bottom of the picture">
            <a:extLst>
              <a:ext uri="{FF2B5EF4-FFF2-40B4-BE49-F238E27FC236}">
                <a16:creationId xmlns:a16="http://schemas.microsoft.com/office/drawing/2014/main" id="{157C1B8C-8D8F-B3A7-091F-F893CA26E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" r="7099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615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Hand back…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4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of two adults and a kid on top of each other">
            <a:extLst>
              <a:ext uri="{FF2B5EF4-FFF2-40B4-BE49-F238E27FC236}">
                <a16:creationId xmlns:a16="http://schemas.microsoft.com/office/drawing/2014/main" id="{BF6B3E0A-9D4B-2A57-FD4E-27FF25873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D77D2-F3AE-15E2-0877-94F594788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Family Focused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7F2DF-B373-69B8-B5D9-7658E3AA7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Security for your family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F39A-ACFA-00E1-BB93-B98BB98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protection </a:t>
            </a:r>
            <a:r>
              <a:rPr lang="en-US" dirty="0">
                <a:hlinkClick r:id="rId2"/>
              </a:rPr>
              <a:t>https://safety.google/families/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F71CD-DB4A-43C4-9EBC-C44819D72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517610" y="1785938"/>
            <a:ext cx="9156780" cy="5072062"/>
          </a:xfrm>
        </p:spPr>
      </p:pic>
    </p:spTree>
    <p:extLst>
      <p:ext uri="{BB962C8B-B14F-4D97-AF65-F5344CB8AC3E}">
        <p14:creationId xmlns:p14="http://schemas.microsoft.com/office/powerpoint/2010/main" val="42120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F39A-ACFA-00E1-BB93-B98BB98F4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protection (</a:t>
            </a:r>
            <a:r>
              <a:rPr lang="en-US" dirty="0">
                <a:hlinkClick r:id="rId2"/>
              </a:rPr>
              <a:t>https://account.microsoft.com/family/home</a:t>
            </a:r>
            <a:r>
              <a:rPr lang="en-US" dirty="0"/>
              <a:t>)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6F71CD-DB4A-43C4-9EBC-C44819D72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678" y="1852612"/>
            <a:ext cx="8958643" cy="5608199"/>
          </a:xfrm>
        </p:spPr>
      </p:pic>
    </p:spTree>
    <p:extLst>
      <p:ext uri="{BB962C8B-B14F-4D97-AF65-F5344CB8AC3E}">
        <p14:creationId xmlns:p14="http://schemas.microsoft.com/office/powerpoint/2010/main" val="1148576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C2042-B3A1-1E69-1BDE-0A5D62FF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Device Family Settings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7A64F9-AC0F-4661-1865-1D44C91E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8" y="962669"/>
            <a:ext cx="5559480" cy="2529563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E3D000-7929-6D45-08CF-AC171391C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36" y="657585"/>
            <a:ext cx="5546955" cy="314789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FB2C-2BAA-92D6-6755-938C5295F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Apple:   https://support.apple.com/en-gb/guide/iphone/iph00ba7d632/ios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Android:  https://support.google.com/families/answer/7103262</a:t>
            </a:r>
          </a:p>
        </p:txBody>
      </p:sp>
    </p:spTree>
    <p:extLst>
      <p:ext uri="{BB962C8B-B14F-4D97-AF65-F5344CB8AC3E}">
        <p14:creationId xmlns:p14="http://schemas.microsoft.com/office/powerpoint/2010/main" val="11963167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4903773C-E503-AE1E-4748-59BD6A426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71990" y="4775203"/>
            <a:ext cx="1580147" cy="1580147"/>
          </a:xfrm>
          <a:prstGeom prst="rect">
            <a:avLst/>
          </a:prstGeom>
        </p:spPr>
      </p:pic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30533" y="4972708"/>
            <a:ext cx="914400" cy="914400"/>
          </a:xfrm>
          <a:prstGeom prst="rect">
            <a:avLst/>
          </a:prstGeom>
        </p:spPr>
      </p:pic>
      <p:pic>
        <p:nvPicPr>
          <p:cNvPr id="7" name="Graphic 6" descr="Syncing cloud with solid fill">
            <a:extLst>
              <a:ext uri="{FF2B5EF4-FFF2-40B4-BE49-F238E27FC236}">
                <a16:creationId xmlns:a16="http://schemas.microsoft.com/office/drawing/2014/main" id="{F4B13783-F538-3F8A-9983-1D148DB63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01953" y="513655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E0441B37-2EB6-5362-3CBC-7BF0373D49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01953" y="1677905"/>
            <a:ext cx="914400" cy="9144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 Safety (eavesdropping)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2DE1C-D893-024F-28FE-1D13DF5E0811}"/>
              </a:ext>
            </a:extLst>
          </p:cNvPr>
          <p:cNvGrpSpPr/>
          <p:nvPr/>
        </p:nvGrpSpPr>
        <p:grpSpPr>
          <a:xfrm>
            <a:off x="3671990" y="2774576"/>
            <a:ext cx="1585690" cy="1250435"/>
            <a:chOff x="3671990" y="2774576"/>
            <a:chExt cx="1585690" cy="125043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625A9431-93F7-F472-90BA-343C1AE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88ADA1-3C76-E619-59F7-533CBD328D6F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80D2E-897D-C08F-22A6-B5662394A96A}"/>
              </a:ext>
            </a:extLst>
          </p:cNvPr>
          <p:cNvGrpSpPr/>
          <p:nvPr/>
        </p:nvGrpSpPr>
        <p:grpSpPr>
          <a:xfrm>
            <a:off x="375704" y="2600118"/>
            <a:ext cx="1819729" cy="1458190"/>
            <a:chOff x="375704" y="2940775"/>
            <a:chExt cx="1819729" cy="1458190"/>
          </a:xfrm>
        </p:grpSpPr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7812DCAF-FC24-3E10-DF31-FCDCE93F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53911" y="2940775"/>
              <a:ext cx="1263316" cy="1263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65B0D-8037-6568-4CA3-D9AEA682704D}"/>
                </a:ext>
              </a:extLst>
            </p:cNvPr>
            <p:cNvSpPr txBox="1"/>
            <p:nvPr/>
          </p:nvSpPr>
          <p:spPr>
            <a:xfrm>
              <a:off x="375704" y="402963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192.168.0.100</a:t>
              </a:r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56547B0-2A48-308C-E238-0290A78DE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23329" y="497270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7873D-4C03-758E-5E1E-D7A9018061AD}"/>
              </a:ext>
            </a:extLst>
          </p:cNvPr>
          <p:cNvSpPr txBox="1"/>
          <p:nvPr/>
        </p:nvSpPr>
        <p:spPr>
          <a:xfrm>
            <a:off x="3502056" y="2346209"/>
            <a:ext cx="192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Free Internet!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Ear outline">
            <a:extLst>
              <a:ext uri="{FF2B5EF4-FFF2-40B4-BE49-F238E27FC236}">
                <a16:creationId xmlns:a16="http://schemas.microsoft.com/office/drawing/2014/main" id="{9BD080A0-C2C5-E0A4-B4FC-6274BEFB83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435917" y="411287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387A81-2770-2CC5-134C-399F744FDE87}"/>
              </a:ext>
            </a:extLst>
          </p:cNvPr>
          <p:cNvSpPr txBox="1"/>
          <p:nvPr/>
        </p:nvSpPr>
        <p:spPr>
          <a:xfrm>
            <a:off x="2195433" y="2744870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WPA2/WPA3</a:t>
            </a:r>
          </a:p>
        </p:txBody>
      </p:sp>
    </p:spTree>
    <p:extLst>
      <p:ext uri="{BB962C8B-B14F-4D97-AF65-F5344CB8AC3E}">
        <p14:creationId xmlns:p14="http://schemas.microsoft.com/office/powerpoint/2010/main" val="364643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Internet with solid fill">
            <a:extLst>
              <a:ext uri="{FF2B5EF4-FFF2-40B4-BE49-F238E27FC236}">
                <a16:creationId xmlns:a16="http://schemas.microsoft.com/office/drawing/2014/main" id="{4903773C-E503-AE1E-4748-59BD6A426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671990" y="4775203"/>
            <a:ext cx="1580147" cy="1580147"/>
          </a:xfrm>
          <a:prstGeom prst="rect">
            <a:avLst/>
          </a:prstGeom>
        </p:spPr>
      </p:pic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30533" y="4972708"/>
            <a:ext cx="914400" cy="914400"/>
          </a:xfrm>
          <a:prstGeom prst="rect">
            <a:avLst/>
          </a:prstGeom>
        </p:spPr>
      </p:pic>
      <p:pic>
        <p:nvPicPr>
          <p:cNvPr id="7" name="Graphic 6" descr="Syncing cloud with solid fill">
            <a:extLst>
              <a:ext uri="{FF2B5EF4-FFF2-40B4-BE49-F238E27FC236}">
                <a16:creationId xmlns:a16="http://schemas.microsoft.com/office/drawing/2014/main" id="{F4B13783-F538-3F8A-9983-1D148DB63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901953" y="513655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E0441B37-2EB6-5362-3CBC-7BF0373D49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01953" y="1677905"/>
            <a:ext cx="914400" cy="9144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Security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2DE1C-D893-024F-28FE-1D13DF5E0811}"/>
              </a:ext>
            </a:extLst>
          </p:cNvPr>
          <p:cNvGrpSpPr/>
          <p:nvPr/>
        </p:nvGrpSpPr>
        <p:grpSpPr>
          <a:xfrm>
            <a:off x="3671990" y="2774576"/>
            <a:ext cx="1585690" cy="1250435"/>
            <a:chOff x="3671990" y="2774576"/>
            <a:chExt cx="1585690" cy="125043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625A9431-93F7-F472-90BA-343C1AE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88ADA1-3C76-E619-59F7-533CBD328D6F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80D2E-897D-C08F-22A6-B5662394A96A}"/>
              </a:ext>
            </a:extLst>
          </p:cNvPr>
          <p:cNvGrpSpPr/>
          <p:nvPr/>
        </p:nvGrpSpPr>
        <p:grpSpPr>
          <a:xfrm>
            <a:off x="375704" y="2600118"/>
            <a:ext cx="1819729" cy="1458190"/>
            <a:chOff x="375704" y="2940775"/>
            <a:chExt cx="1819729" cy="1458190"/>
          </a:xfrm>
        </p:grpSpPr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7812DCAF-FC24-3E10-DF31-FCDCE93F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653911" y="2940775"/>
              <a:ext cx="1263316" cy="1263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65B0D-8037-6568-4CA3-D9AEA682704D}"/>
                </a:ext>
              </a:extLst>
            </p:cNvPr>
            <p:cNvSpPr txBox="1"/>
            <p:nvPr/>
          </p:nvSpPr>
          <p:spPr>
            <a:xfrm>
              <a:off x="375704" y="402963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192.168.0.100</a:t>
              </a:r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56547B0-2A48-308C-E238-0290A78DE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123329" y="497270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7873D-4C03-758E-5E1E-D7A9018061AD}"/>
              </a:ext>
            </a:extLst>
          </p:cNvPr>
          <p:cNvSpPr txBox="1"/>
          <p:nvPr/>
        </p:nvSpPr>
        <p:spPr>
          <a:xfrm>
            <a:off x="3502056" y="2346209"/>
            <a:ext cx="192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Free Internet!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24DA0115-1EE3-18E5-F609-FFDDD2692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30533" y="3499569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5FFB0-A1F6-A8DD-8685-4302134F1ABB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4919263" y="3231776"/>
            <a:ext cx="2311270" cy="2198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4B0140-0B46-5E92-E600-364DED05C32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8144933" y="5429908"/>
            <a:ext cx="19783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4E3BE7-8B33-D7AF-A470-3F3A56D3146A}"/>
              </a:ext>
            </a:extLst>
          </p:cNvPr>
          <p:cNvSpPr txBox="1"/>
          <p:nvPr/>
        </p:nvSpPr>
        <p:spPr>
          <a:xfrm>
            <a:off x="7294901" y="5841834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DNS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B75E-5950-C667-03BC-8BD980C43A84}"/>
              </a:ext>
            </a:extLst>
          </p:cNvPr>
          <p:cNvSpPr txBox="1"/>
          <p:nvPr/>
        </p:nvSpPr>
        <p:spPr>
          <a:xfrm>
            <a:off x="10468204" y="264022"/>
            <a:ext cx="1537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DNS = Domain</a:t>
            </a:r>
          </a:p>
          <a:p>
            <a:r>
              <a:rPr lang="en-US" dirty="0"/>
              <a:t>Name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93713-8907-B06B-88BA-5647875D64ED}"/>
              </a:ext>
            </a:extLst>
          </p:cNvPr>
          <p:cNvSpPr txBox="1"/>
          <p:nvPr/>
        </p:nvSpPr>
        <p:spPr>
          <a:xfrm>
            <a:off x="9790410" y="5838039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Recursive DNS </a:t>
            </a:r>
          </a:p>
          <a:p>
            <a:pPr algn="ctr"/>
            <a:r>
              <a:rPr lang="en-US" dirty="0"/>
              <a:t>“Lookups”</a:t>
            </a:r>
          </a:p>
        </p:txBody>
      </p:sp>
      <p:pic>
        <p:nvPicPr>
          <p:cNvPr id="28" name="Graphic 27" descr="Skull with solid fill">
            <a:extLst>
              <a:ext uri="{FF2B5EF4-FFF2-40B4-BE49-F238E27FC236}">
                <a16:creationId xmlns:a16="http://schemas.microsoft.com/office/drawing/2014/main" id="{D0F78A0E-FD58-AE05-8E02-14061E9FE7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190623" y="3483736"/>
            <a:ext cx="779812" cy="7798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B61DFC-2F84-DC07-725C-7A027E0B037D}"/>
              </a:ext>
            </a:extLst>
          </p:cNvPr>
          <p:cNvSpPr txBox="1"/>
          <p:nvPr/>
        </p:nvSpPr>
        <p:spPr>
          <a:xfrm>
            <a:off x="10105527" y="4241009"/>
            <a:ext cx="95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Evil </a:t>
            </a:r>
          </a:p>
          <a:p>
            <a:pPr algn="ctr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99429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mputerskript auf einem Bildschirm">
            <a:extLst>
              <a:ext uri="{FF2B5EF4-FFF2-40B4-BE49-F238E27FC236}">
                <a16:creationId xmlns:a16="http://schemas.microsoft.com/office/drawing/2014/main" id="{AF5591B9-155F-2B51-1D8B-F2CED91F1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9967E-06BF-9A54-9AB5-AC273927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/>
              <a:t>Malware and Phishing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5891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6E3E14-9E68-135B-FABF-9E843EEA8834}"/>
              </a:ext>
            </a:extLst>
          </p:cNvPr>
          <p:cNvSpPr txBox="1"/>
          <p:nvPr/>
        </p:nvSpPr>
        <p:spPr>
          <a:xfrm>
            <a:off x="481263" y="721895"/>
            <a:ext cx="582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Laptop security [DB laptop] attack vectors: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Infrastructure –DNS &amp; Wi-Fi (includes explainers).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Dangerous applications and how to avoid them. 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Shadow IT (how it is dangerous).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E57D0-8B62-2B76-C0EF-621A0B6E7568}"/>
              </a:ext>
            </a:extLst>
          </p:cNvPr>
          <p:cNvSpPr txBox="1"/>
          <p:nvPr/>
        </p:nvSpPr>
        <p:spPr>
          <a:xfrm>
            <a:off x="6307025" y="1674674"/>
            <a:ext cx="47130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Mobile security (looking at malicious apps):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The rise of malicious apps.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Where to get safe apps from.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What to look for in the app store.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Alarming permissions for apps.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FAFF0-7E4F-CB2C-EF68-29079403D368}"/>
              </a:ext>
            </a:extLst>
          </p:cNvPr>
          <p:cNvSpPr txBox="1"/>
          <p:nvPr/>
        </p:nvSpPr>
        <p:spPr>
          <a:xfrm>
            <a:off x="481263" y="2690336"/>
            <a:ext cx="44021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Home network security steps: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Routers.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Wireless.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Other devices.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What to do with older equipment.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3A056-13A9-4CBB-83E8-793399069695}"/>
              </a:ext>
            </a:extLst>
          </p:cNvPr>
          <p:cNvSpPr txBox="1"/>
          <p:nvPr/>
        </p:nvSpPr>
        <p:spPr>
          <a:xfrm>
            <a:off x="5534526" y="4167664"/>
            <a:ext cx="5757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Passwords: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Good password management.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When you can reuse a password (some you can).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E7550-EC40-0527-9EE7-82B2B484BAA2}"/>
              </a:ext>
            </a:extLst>
          </p:cNvPr>
          <p:cNvSpPr txBox="1"/>
          <p:nvPr/>
        </p:nvSpPr>
        <p:spPr>
          <a:xfrm>
            <a:off x="1323474" y="5149516"/>
            <a:ext cx="32023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General account security: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Email security.</a:t>
            </a:r>
          </a:p>
          <a:p>
            <a:pPr marL="914400" indent="-228600" algn="l">
              <a:spcAft>
                <a:spcPts val="0"/>
              </a:spcAft>
            </a:pPr>
            <a:r>
              <a:rPr lang="en-GB" sz="1800" b="0" i="0" u="none" strike="noStrike" dirty="0">
                <a:effectLst/>
                <a:latin typeface="Courier New" panose="02070309020205020404" pitchFamily="49" charset="0"/>
              </a:rPr>
              <a:t>o</a:t>
            </a:r>
            <a:r>
              <a:rPr lang="en-GB" sz="1800" b="0" i="0" u="none" strike="noStrike" dirty="0">
                <a:effectLst/>
                <a:latin typeface="Times New Roman" panose="02020603050405020304" pitchFamily="18" charset="0"/>
              </a:rPr>
              <a:t>   </a:t>
            </a:r>
            <a:r>
              <a:rPr lang="en-GB" sz="1800" b="0" i="0" u="none" strike="noStrike" dirty="0">
                <a:effectLst/>
                <a:latin typeface="Calibri" panose="020F0502020204030204" pitchFamily="34" charset="0"/>
              </a:rPr>
              <a:t>Social media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2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8F19C8A9-1C68-E0AB-EB9F-67AB6E355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30533" y="4972708"/>
            <a:ext cx="914400" cy="9144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1F9CBAED-9F56-5987-7F33-7532576B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 Security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2DE1C-D893-024F-28FE-1D13DF5E0811}"/>
              </a:ext>
            </a:extLst>
          </p:cNvPr>
          <p:cNvGrpSpPr/>
          <p:nvPr/>
        </p:nvGrpSpPr>
        <p:grpSpPr>
          <a:xfrm>
            <a:off x="3671990" y="2774576"/>
            <a:ext cx="1585690" cy="1250435"/>
            <a:chOff x="3671990" y="2774576"/>
            <a:chExt cx="1585690" cy="1250435"/>
          </a:xfrm>
        </p:grpSpPr>
        <p:pic>
          <p:nvPicPr>
            <p:cNvPr id="11" name="Graphic 10" descr="Wireless router with solid fill">
              <a:extLst>
                <a:ext uri="{FF2B5EF4-FFF2-40B4-BE49-F238E27FC236}">
                  <a16:creationId xmlns:a16="http://schemas.microsoft.com/office/drawing/2014/main" id="{625A9431-93F7-F472-90BA-343C1AE0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004863" y="2774576"/>
              <a:ext cx="914400" cy="9144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88ADA1-3C76-E619-59F7-533CBD328D6F}"/>
                </a:ext>
              </a:extLst>
            </p:cNvPr>
            <p:cNvSpPr txBox="1"/>
            <p:nvPr/>
          </p:nvSpPr>
          <p:spPr>
            <a:xfrm>
              <a:off x="3671990" y="3655679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E080D2E-897D-C08F-22A6-B5662394A96A}"/>
              </a:ext>
            </a:extLst>
          </p:cNvPr>
          <p:cNvGrpSpPr/>
          <p:nvPr/>
        </p:nvGrpSpPr>
        <p:grpSpPr>
          <a:xfrm>
            <a:off x="375704" y="2600118"/>
            <a:ext cx="1819729" cy="1458190"/>
            <a:chOff x="375704" y="2940775"/>
            <a:chExt cx="1819729" cy="1458190"/>
          </a:xfrm>
        </p:grpSpPr>
        <p:pic>
          <p:nvPicPr>
            <p:cNvPr id="5" name="Graphic 4" descr="Laptop with solid fill">
              <a:extLst>
                <a:ext uri="{FF2B5EF4-FFF2-40B4-BE49-F238E27FC236}">
                  <a16:creationId xmlns:a16="http://schemas.microsoft.com/office/drawing/2014/main" id="{7812DCAF-FC24-3E10-DF31-FCDCE93F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653911" y="2940775"/>
              <a:ext cx="1263316" cy="12633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F65B0D-8037-6568-4CA3-D9AEA682704D}"/>
                </a:ext>
              </a:extLst>
            </p:cNvPr>
            <p:cNvSpPr txBox="1"/>
            <p:nvPr/>
          </p:nvSpPr>
          <p:spPr>
            <a:xfrm>
              <a:off x="375704" y="4029633"/>
              <a:ext cx="1819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IP: 192.168.0.100</a:t>
              </a:r>
            </a:p>
          </p:txBody>
        </p:sp>
      </p:grpSp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756547B0-2A48-308C-E238-0290A78D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123329" y="497270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7873D-4C03-758E-5E1E-D7A9018061AD}"/>
              </a:ext>
            </a:extLst>
          </p:cNvPr>
          <p:cNvSpPr txBox="1"/>
          <p:nvPr/>
        </p:nvSpPr>
        <p:spPr>
          <a:xfrm>
            <a:off x="3502056" y="2346209"/>
            <a:ext cx="1920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Free Internet!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1C971E-0B1C-93CE-AC0F-99D9A784D00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1917227" y="3231776"/>
            <a:ext cx="208763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75FFB0-A1F6-A8DD-8685-4302134F1ABB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4919263" y="3231776"/>
            <a:ext cx="2311270" cy="219813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4B0140-0B46-5E92-E600-364DED05C32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8144933" y="5429908"/>
            <a:ext cx="1978396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4E3BE7-8B33-D7AF-A470-3F3A56D3146A}"/>
              </a:ext>
            </a:extLst>
          </p:cNvPr>
          <p:cNvSpPr txBox="1"/>
          <p:nvPr/>
        </p:nvSpPr>
        <p:spPr>
          <a:xfrm>
            <a:off x="7294901" y="5841834"/>
            <a:ext cx="78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DNS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8B75E-5950-C667-03BC-8BD980C43A84}"/>
              </a:ext>
            </a:extLst>
          </p:cNvPr>
          <p:cNvSpPr txBox="1"/>
          <p:nvPr/>
        </p:nvSpPr>
        <p:spPr>
          <a:xfrm>
            <a:off x="10468204" y="264022"/>
            <a:ext cx="1537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DNS = Domain</a:t>
            </a:r>
          </a:p>
          <a:p>
            <a:r>
              <a:rPr lang="en-US" dirty="0"/>
              <a:t>Name 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93713-8907-B06B-88BA-5647875D64ED}"/>
              </a:ext>
            </a:extLst>
          </p:cNvPr>
          <p:cNvSpPr txBox="1"/>
          <p:nvPr/>
        </p:nvSpPr>
        <p:spPr>
          <a:xfrm>
            <a:off x="9790410" y="5838039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Recursive DNS </a:t>
            </a:r>
          </a:p>
          <a:p>
            <a:pPr algn="ctr"/>
            <a:r>
              <a:rPr lang="en-US" dirty="0"/>
              <a:t>“Lookups”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7F8B1C-0115-93E9-7D09-FE8A0489EF0B}"/>
              </a:ext>
            </a:extLst>
          </p:cNvPr>
          <p:cNvGrpSpPr/>
          <p:nvPr/>
        </p:nvGrpSpPr>
        <p:grpSpPr>
          <a:xfrm>
            <a:off x="10895649" y="1405809"/>
            <a:ext cx="950004" cy="1403604"/>
            <a:chOff x="10105527" y="3483736"/>
            <a:chExt cx="950004" cy="1403604"/>
          </a:xfrm>
        </p:grpSpPr>
        <p:pic>
          <p:nvPicPr>
            <p:cNvPr id="28" name="Graphic 27" descr="Skull with solid fill">
              <a:extLst>
                <a:ext uri="{FF2B5EF4-FFF2-40B4-BE49-F238E27FC236}">
                  <a16:creationId xmlns:a16="http://schemas.microsoft.com/office/drawing/2014/main" id="{D0F78A0E-FD58-AE05-8E02-14061E9FE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190623" y="3483736"/>
              <a:ext cx="779812" cy="77981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B61DFC-2F84-DC07-725C-7A027E0B037D}"/>
                </a:ext>
              </a:extLst>
            </p:cNvPr>
            <p:cNvSpPr txBox="1"/>
            <p:nvPr/>
          </p:nvSpPr>
          <p:spPr>
            <a:xfrm>
              <a:off x="10105527" y="4241009"/>
              <a:ext cx="950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Evil </a:t>
              </a:r>
            </a:p>
            <a:p>
              <a:pPr algn="ctr"/>
              <a:r>
                <a:rPr lang="en-US" dirty="0"/>
                <a:t>Website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BAF351D-6B1B-7AFA-F1C2-C2AFECE4419E}"/>
              </a:ext>
            </a:extLst>
          </p:cNvPr>
          <p:cNvGrpSpPr/>
          <p:nvPr/>
        </p:nvGrpSpPr>
        <p:grpSpPr>
          <a:xfrm>
            <a:off x="10518698" y="3168443"/>
            <a:ext cx="1436612" cy="1257717"/>
            <a:chOff x="10518698" y="3168443"/>
            <a:chExt cx="1436612" cy="1257717"/>
          </a:xfrm>
        </p:grpSpPr>
        <p:pic>
          <p:nvPicPr>
            <p:cNvPr id="32" name="Graphic 31" descr="Rabbit with solid fill">
              <a:extLst>
                <a:ext uri="{FF2B5EF4-FFF2-40B4-BE49-F238E27FC236}">
                  <a16:creationId xmlns:a16="http://schemas.microsoft.com/office/drawing/2014/main" id="{00611083-9311-2280-5B79-D38DC49F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846157" y="3168443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BB21B0-F5E3-3158-1413-6519B8F7522E}"/>
                </a:ext>
              </a:extLst>
            </p:cNvPr>
            <p:cNvSpPr txBox="1"/>
            <p:nvPr/>
          </p:nvSpPr>
          <p:spPr>
            <a:xfrm>
              <a:off x="10518698" y="4056828"/>
              <a:ext cx="143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Bunnies-R-Us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4E5F86-DD05-6CCE-B2DF-32F58C9CEA48}"/>
              </a:ext>
            </a:extLst>
          </p:cNvPr>
          <p:cNvSpPr txBox="1"/>
          <p:nvPr/>
        </p:nvSpPr>
        <p:spPr>
          <a:xfrm>
            <a:off x="2195433" y="2744870"/>
            <a:ext cx="138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WPA2/WPA3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445ADF-5D8E-7B37-D290-D653276AC8AD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>
            <a:off x="4919263" y="3231776"/>
            <a:ext cx="5926894" cy="3938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7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64D0F3-AFEA-CD3B-57C3-593B64E05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That said, each month we average the following&gt;&gt;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A3EE5E2-2B14-7E97-CCDE-6831A7944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87841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8078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Rectangle 9241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7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4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218" name="Picture 2" descr="Bitdefender Antivirus Plus">
            <a:extLst>
              <a:ext uri="{FF2B5EF4-FFF2-40B4-BE49-F238E27FC236}">
                <a16:creationId xmlns:a16="http://schemas.microsoft.com/office/drawing/2014/main" id="{A03C26DA-C8A9-CDA4-F702-B683186B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022475"/>
            <a:ext cx="3200400" cy="1739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Webroot SecureAnywhere AntiVirus">
            <a:extLst>
              <a:ext uri="{FF2B5EF4-FFF2-40B4-BE49-F238E27FC236}">
                <a16:creationId xmlns:a16="http://schemas.microsoft.com/office/drawing/2014/main" id="{40D8024E-4D1E-A781-85F2-0D0D5E65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022475"/>
            <a:ext cx="3217863" cy="1739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vast One Essential">
            <a:extLst>
              <a:ext uri="{FF2B5EF4-FFF2-40B4-BE49-F238E27FC236}">
                <a16:creationId xmlns:a16="http://schemas.microsoft.com/office/drawing/2014/main" id="{8429CCA2-5BBF-891E-E68A-35A784D7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3830638"/>
            <a:ext cx="4295775" cy="23447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heck Point ZoneAlarm Anti-Ransomware">
            <a:extLst>
              <a:ext uri="{FF2B5EF4-FFF2-40B4-BE49-F238E27FC236}">
                <a16:creationId xmlns:a16="http://schemas.microsoft.com/office/drawing/2014/main" id="{861FF149-8A3F-19F2-99ED-12437B49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830638"/>
            <a:ext cx="2122488" cy="1136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alwarebytes Free">
            <a:extLst>
              <a:ext uri="{FF2B5EF4-FFF2-40B4-BE49-F238E27FC236}">
                <a16:creationId xmlns:a16="http://schemas.microsoft.com/office/drawing/2014/main" id="{FD45BD9D-2647-41DF-3789-DC09250C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5037138"/>
            <a:ext cx="2122488" cy="11382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Norton 360 Deluxe">
            <a:extLst>
              <a:ext uri="{FF2B5EF4-FFF2-40B4-BE49-F238E27FC236}">
                <a16:creationId xmlns:a16="http://schemas.microsoft.com/office/drawing/2014/main" id="{AC2FE3EF-7CE5-6ECF-213A-FFF9173B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2022475"/>
            <a:ext cx="3757613" cy="2047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McAfee+">
            <a:extLst>
              <a:ext uri="{FF2B5EF4-FFF2-40B4-BE49-F238E27FC236}">
                <a16:creationId xmlns:a16="http://schemas.microsoft.com/office/drawing/2014/main" id="{4AADB466-B327-372B-3566-0FF3C5F2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75" y="4140200"/>
            <a:ext cx="3757613" cy="2036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1B259C-7332-9DAC-76B8-4DE5BE2A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Buy a respectable Anti Malware product </a:t>
            </a:r>
            <a:r>
              <a:rPr lang="en-US" b="1" dirty="0"/>
              <a:t>ensure it includes </a:t>
            </a:r>
            <a:r>
              <a:rPr lang="en-US" b="1" i="1" dirty="0"/>
              <a:t>browser protection</a:t>
            </a:r>
          </a:p>
        </p:txBody>
      </p:sp>
    </p:spTree>
    <p:extLst>
      <p:ext uri="{BB962C8B-B14F-4D97-AF65-F5344CB8AC3E}">
        <p14:creationId xmlns:p14="http://schemas.microsoft.com/office/powerpoint/2010/main" val="23494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A866B9-EA70-8D19-ADBB-4C4AD4DAA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0" r="-1" b="-1"/>
          <a:stretch/>
        </p:blipFill>
        <p:spPr bwMode="auto">
          <a:xfrm>
            <a:off x="158992" y="219074"/>
            <a:ext cx="4687025" cy="64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oulette wheels designed and manufactured in the UK.">
            <a:extLst>
              <a:ext uri="{FF2B5EF4-FFF2-40B4-BE49-F238E27FC236}">
                <a16:creationId xmlns:a16="http://schemas.microsoft.com/office/drawing/2014/main" id="{E86D1DE1-2456-B3BE-0AF6-12CB92F77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r="12601"/>
          <a:stretch/>
        </p:blipFill>
        <p:spPr bwMode="auto">
          <a:xfrm>
            <a:off x="5172074" y="214962"/>
            <a:ext cx="6793775" cy="645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3" name="Rectangle 8202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5" name="Rectangle: Rounded Corners 8204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25B52-2525-D7DC-76B2-A8C9C136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58" y="3949157"/>
            <a:ext cx="4324351" cy="5394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Don’t gamble with Free Security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1792E-7881-00CC-B785-7C6E27667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Your personal data is worth more than nothing!</a:t>
            </a:r>
          </a:p>
        </p:txBody>
      </p:sp>
    </p:spTree>
    <p:extLst>
      <p:ext uri="{BB962C8B-B14F-4D97-AF65-F5344CB8AC3E}">
        <p14:creationId xmlns:p14="http://schemas.microsoft.com/office/powerpoint/2010/main" val="7194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1E6E49-6FCA-D21D-7E36-01A2E431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Attackers want to trick you to either: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E71A21-BDA9-7D40-747B-EE7A5AF8DF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424531"/>
              </p:ext>
            </p:extLst>
          </p:nvPr>
        </p:nvGraphicFramePr>
        <p:xfrm>
          <a:off x="644056" y="16634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C20AF4E5-EA11-8D28-1DCE-F7517A4E0962}"/>
              </a:ext>
            </a:extLst>
          </p:cNvPr>
          <p:cNvSpPr/>
          <p:nvPr/>
        </p:nvSpPr>
        <p:spPr>
          <a:xfrm rot="5400000">
            <a:off x="3663111" y="1386636"/>
            <a:ext cx="1137858" cy="7385520"/>
          </a:xfrm>
          <a:prstGeom prst="rightBrace">
            <a:avLst>
              <a:gd name="adj1" fmla="val 8333"/>
              <a:gd name="adj2" fmla="val 50263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BF210A-A958-DF80-2272-CB947E62D0EB}"/>
              </a:ext>
            </a:extLst>
          </p:cNvPr>
          <p:cNvSpPr/>
          <p:nvPr/>
        </p:nvSpPr>
        <p:spPr>
          <a:xfrm>
            <a:off x="2189997" y="5751070"/>
            <a:ext cx="4137594" cy="7907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have something inspectable  ‘on’ your system</a:t>
            </a:r>
          </a:p>
        </p:txBody>
      </p:sp>
    </p:spTree>
    <p:extLst>
      <p:ext uri="{BB962C8B-B14F-4D97-AF65-F5344CB8AC3E}">
        <p14:creationId xmlns:p14="http://schemas.microsoft.com/office/powerpoint/2010/main" val="363627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16904</TotalTime>
  <Words>1825</Words>
  <Application>Microsoft Office PowerPoint</Application>
  <PresentationFormat>Widescreen</PresentationFormat>
  <Paragraphs>343</Paragraphs>
  <Slides>62</Slides>
  <Notes>19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-apple-system</vt:lpstr>
      <vt:lpstr>Arial</vt:lpstr>
      <vt:lpstr>Calibri</vt:lpstr>
      <vt:lpstr>Calibri Light</vt:lpstr>
      <vt:lpstr>Courier New</vt:lpstr>
      <vt:lpstr>Modern Love</vt:lpstr>
      <vt:lpstr>Times New Roman</vt:lpstr>
      <vt:lpstr>Office Theme</vt:lpstr>
      <vt:lpstr>Steve Armstrong-Godwin</vt:lpstr>
      <vt:lpstr>Hack Da Bank (HDB)</vt:lpstr>
      <vt:lpstr>Internet safety</vt:lpstr>
      <vt:lpstr>Getting your security level right</vt:lpstr>
      <vt:lpstr>Your data has a value     </vt:lpstr>
      <vt:lpstr>Malware and Phishing</vt:lpstr>
      <vt:lpstr>Buy a respectable Anti Malware product ensure it includes browser protection</vt:lpstr>
      <vt:lpstr>Don’t gamble with Free Security Products</vt:lpstr>
      <vt:lpstr>Attackers want to trick you to either:</vt:lpstr>
      <vt:lpstr>Don’t install cracked or p2p/torrented/shared software</vt:lpstr>
      <vt:lpstr>Not just the host operating system…</vt:lpstr>
      <vt:lpstr>phishing</vt:lpstr>
      <vt:lpstr>PowerPoint Presentation</vt:lpstr>
      <vt:lpstr>Dangerous/Unknown Applications (Shadow 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where are they based?</vt:lpstr>
      <vt:lpstr>Hmmmmm</vt:lpstr>
      <vt:lpstr>Do you think it’s safe?</vt:lpstr>
      <vt:lpstr>So what have they got?</vt:lpstr>
      <vt:lpstr>You get this when you open your browser?</vt:lpstr>
      <vt:lpstr>Options:  Take over / Extortion / Hijack</vt:lpstr>
      <vt:lpstr>Hijack Options</vt:lpstr>
      <vt:lpstr>PowerPoint Presentation</vt:lpstr>
      <vt:lpstr>Best protection is:   Multi Factor Authentication </vt:lpstr>
      <vt:lpstr>Which one?</vt:lpstr>
      <vt:lpstr>Logon flow with MFA</vt:lpstr>
      <vt:lpstr>Token trading</vt:lpstr>
      <vt:lpstr>Protection</vt:lpstr>
      <vt:lpstr>Passwords</vt:lpstr>
      <vt:lpstr>Managing  passwords is not easy</vt:lpstr>
      <vt:lpstr>For your personal devices:</vt:lpstr>
      <vt:lpstr>WiFi Safety</vt:lpstr>
      <vt:lpstr>WiFi Safety (Fake Access Point)</vt:lpstr>
      <vt:lpstr>WiFi Safety (eavesdropping)</vt:lpstr>
      <vt:lpstr>WiFi Safety (DNS Attack 1)</vt:lpstr>
      <vt:lpstr>WiFi Safety (DNS Attack 2)</vt:lpstr>
      <vt:lpstr>Mobile Devices</vt:lpstr>
      <vt:lpstr>App Stores</vt:lpstr>
      <vt:lpstr>Even these can be tricked and contain malware</vt:lpstr>
      <vt:lpstr>PowerPoint Presentation</vt:lpstr>
      <vt:lpstr>Takeaway Time!</vt:lpstr>
      <vt:lpstr>General Security</vt:lpstr>
      <vt:lpstr>Website Takeaway </vt:lpstr>
      <vt:lpstr>Regularly remove stuff you don’t use</vt:lpstr>
      <vt:lpstr>PowerPoint Presentation</vt:lpstr>
      <vt:lpstr>Wireless</vt:lpstr>
      <vt:lpstr>Secure your DNS!</vt:lpstr>
      <vt:lpstr>Other tips (if we have time)</vt:lpstr>
      <vt:lpstr>Hand back…</vt:lpstr>
      <vt:lpstr>Family Focused</vt:lpstr>
      <vt:lpstr>Family protection https://safety.google/families/ </vt:lpstr>
      <vt:lpstr>Family protection (https://account.microsoft.com/family/home) </vt:lpstr>
      <vt:lpstr>Device Family Settings</vt:lpstr>
      <vt:lpstr>WiFi Safety (eavesdropping)</vt:lpstr>
      <vt:lpstr>Laptop Security</vt:lpstr>
      <vt:lpstr>PowerPoint Presentation</vt:lpstr>
      <vt:lpstr>Laptop Security</vt:lpstr>
      <vt:lpstr>That said, each month we average the following&gt;&gt;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Through the eyes of an attacker</dc:title>
  <dc:creator>Steve Armstrong</dc:creator>
  <cp:lastModifiedBy>Steve Armstrong-Godwin</cp:lastModifiedBy>
  <cp:revision>33</cp:revision>
  <dcterms:created xsi:type="dcterms:W3CDTF">2022-09-28T09:46:22Z</dcterms:created>
  <dcterms:modified xsi:type="dcterms:W3CDTF">2023-02-28T12:04:23Z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8065023-a506-47de-8e1d-aea5498cc974_Enabled">
    <vt:lpwstr>true</vt:lpwstr>
  </property>
  <property fmtid="{D5CDD505-2E9C-101B-9397-08002B2CF9AE}" pid="3" name="MSIP_Label_98065023-a506-47de-8e1d-aea5498cc974_SetDate">
    <vt:lpwstr>2023-02-27T08:35:46Z</vt:lpwstr>
  </property>
  <property fmtid="{D5CDD505-2E9C-101B-9397-08002B2CF9AE}" pid="4" name="MSIP_Label_98065023-a506-47de-8e1d-aea5498cc974_Method">
    <vt:lpwstr>Privileged</vt:lpwstr>
  </property>
  <property fmtid="{D5CDD505-2E9C-101B-9397-08002B2CF9AE}" pid="5" name="MSIP_Label_98065023-a506-47de-8e1d-aea5498cc974_Name">
    <vt:lpwstr>Internal</vt:lpwstr>
  </property>
  <property fmtid="{D5CDD505-2E9C-101B-9397-08002B2CF9AE}" pid="6" name="MSIP_Label_98065023-a506-47de-8e1d-aea5498cc974_SiteId">
    <vt:lpwstr>c7d1b6e9-1447-457b-9223-ac25df4941bf</vt:lpwstr>
  </property>
  <property fmtid="{D5CDD505-2E9C-101B-9397-08002B2CF9AE}" pid="7" name="MSIP_Label_98065023-a506-47de-8e1d-aea5498cc974_ActionId">
    <vt:lpwstr>0fe7d13c-c9e7-49cb-99df-e1a95c5cf115</vt:lpwstr>
  </property>
  <property fmtid="{D5CDD505-2E9C-101B-9397-08002B2CF9AE}" pid="8" name="MSIP_Label_98065023-a506-47de-8e1d-aea5498cc974_ContentBits">
    <vt:lpwstr>0</vt:lpwstr>
  </property>
</Properties>
</file>